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Default Extension="fntdata" ContentType="application/x-fontdata"/>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Lst>
  <p:notesMasterIdLst>
    <p:notesMasterId r:id="rId177"/>
  </p:notesMasterIdLst>
  <p:sldIdLst>
    <p:sldId id="256" r:id="rId2"/>
    <p:sldId id="374" r:id="rId3"/>
    <p:sldId id="375" r:id="rId4"/>
    <p:sldId id="315" r:id="rId5"/>
    <p:sldId id="257" r:id="rId6"/>
    <p:sldId id="258" r:id="rId7"/>
    <p:sldId id="326" r:id="rId8"/>
    <p:sldId id="268" r:id="rId9"/>
    <p:sldId id="272" r:id="rId10"/>
    <p:sldId id="329" r:id="rId11"/>
    <p:sldId id="379" r:id="rId12"/>
    <p:sldId id="275" r:id="rId13"/>
    <p:sldId id="398" r:id="rId14"/>
    <p:sldId id="277" r:id="rId15"/>
    <p:sldId id="385" r:id="rId16"/>
    <p:sldId id="376" r:id="rId17"/>
    <p:sldId id="377" r:id="rId18"/>
    <p:sldId id="313" r:id="rId19"/>
    <p:sldId id="382" r:id="rId20"/>
    <p:sldId id="383" r:id="rId21"/>
    <p:sldId id="381" r:id="rId22"/>
    <p:sldId id="316" r:id="rId23"/>
    <p:sldId id="278" r:id="rId24"/>
    <p:sldId id="279" r:id="rId25"/>
    <p:sldId id="386" r:id="rId26"/>
    <p:sldId id="387" r:id="rId27"/>
    <p:sldId id="388" r:id="rId28"/>
    <p:sldId id="389" r:id="rId29"/>
    <p:sldId id="390" r:id="rId30"/>
    <p:sldId id="391" r:id="rId31"/>
    <p:sldId id="392" r:id="rId32"/>
    <p:sldId id="393" r:id="rId33"/>
    <p:sldId id="281" r:id="rId34"/>
    <p:sldId id="399" r:id="rId35"/>
    <p:sldId id="400" r:id="rId36"/>
    <p:sldId id="396" r:id="rId37"/>
    <p:sldId id="397" r:id="rId38"/>
    <p:sldId id="394" r:id="rId39"/>
    <p:sldId id="395" r:id="rId40"/>
    <p:sldId id="401" r:id="rId41"/>
    <p:sldId id="402" r:id="rId42"/>
    <p:sldId id="403" r:id="rId43"/>
    <p:sldId id="282" r:id="rId44"/>
    <p:sldId id="384" r:id="rId45"/>
    <p:sldId id="283" r:id="rId46"/>
    <p:sldId id="285" r:id="rId47"/>
    <p:sldId id="404" r:id="rId48"/>
    <p:sldId id="334" r:id="rId49"/>
    <p:sldId id="405" r:id="rId50"/>
    <p:sldId id="406" r:id="rId51"/>
    <p:sldId id="407" r:id="rId52"/>
    <p:sldId id="408" r:id="rId53"/>
    <p:sldId id="409" r:id="rId54"/>
    <p:sldId id="410" r:id="rId55"/>
    <p:sldId id="411" r:id="rId56"/>
    <p:sldId id="414" r:id="rId57"/>
    <p:sldId id="412" r:id="rId58"/>
    <p:sldId id="415" r:id="rId59"/>
    <p:sldId id="413" r:id="rId60"/>
    <p:sldId id="417" r:id="rId61"/>
    <p:sldId id="418" r:id="rId62"/>
    <p:sldId id="416" r:id="rId63"/>
    <p:sldId id="419" r:id="rId64"/>
    <p:sldId id="420" r:id="rId65"/>
    <p:sldId id="421" r:id="rId66"/>
    <p:sldId id="422" r:id="rId67"/>
    <p:sldId id="423" r:id="rId68"/>
    <p:sldId id="424" r:id="rId69"/>
    <p:sldId id="425" r:id="rId70"/>
    <p:sldId id="427" r:id="rId71"/>
    <p:sldId id="426" r:id="rId72"/>
    <p:sldId id="428" r:id="rId73"/>
    <p:sldId id="429" r:id="rId74"/>
    <p:sldId id="430" r:id="rId75"/>
    <p:sldId id="431" r:id="rId76"/>
    <p:sldId id="432" r:id="rId77"/>
    <p:sldId id="433" r:id="rId78"/>
    <p:sldId id="434" r:id="rId79"/>
    <p:sldId id="435" r:id="rId80"/>
    <p:sldId id="436" r:id="rId81"/>
    <p:sldId id="437" r:id="rId82"/>
    <p:sldId id="438" r:id="rId83"/>
    <p:sldId id="439" r:id="rId84"/>
    <p:sldId id="440" r:id="rId85"/>
    <p:sldId id="441" r:id="rId86"/>
    <p:sldId id="442" r:id="rId87"/>
    <p:sldId id="443" r:id="rId88"/>
    <p:sldId id="444" r:id="rId89"/>
    <p:sldId id="445" r:id="rId90"/>
    <p:sldId id="446" r:id="rId91"/>
    <p:sldId id="447" r:id="rId92"/>
    <p:sldId id="448" r:id="rId93"/>
    <p:sldId id="449" r:id="rId94"/>
    <p:sldId id="450" r:id="rId95"/>
    <p:sldId id="451" r:id="rId96"/>
    <p:sldId id="454" r:id="rId97"/>
    <p:sldId id="452" r:id="rId98"/>
    <p:sldId id="455" r:id="rId99"/>
    <p:sldId id="457" r:id="rId100"/>
    <p:sldId id="461" r:id="rId101"/>
    <p:sldId id="287" r:id="rId102"/>
    <p:sldId id="468" r:id="rId103"/>
    <p:sldId id="462" r:id="rId104"/>
    <p:sldId id="289" r:id="rId105"/>
    <p:sldId id="459" r:id="rId106"/>
    <p:sldId id="460" r:id="rId107"/>
    <p:sldId id="463" r:id="rId108"/>
    <p:sldId id="464" r:id="rId109"/>
    <p:sldId id="465" r:id="rId110"/>
    <p:sldId id="466" r:id="rId111"/>
    <p:sldId id="467" r:id="rId112"/>
    <p:sldId id="471" r:id="rId113"/>
    <p:sldId id="470" r:id="rId114"/>
    <p:sldId id="469" r:id="rId115"/>
    <p:sldId id="472" r:id="rId116"/>
    <p:sldId id="473" r:id="rId117"/>
    <p:sldId id="474" r:id="rId118"/>
    <p:sldId id="475" r:id="rId119"/>
    <p:sldId id="476" r:id="rId120"/>
    <p:sldId id="477" r:id="rId121"/>
    <p:sldId id="478" r:id="rId122"/>
    <p:sldId id="479" r:id="rId123"/>
    <p:sldId id="480" r:id="rId124"/>
    <p:sldId id="481" r:id="rId125"/>
    <p:sldId id="482" r:id="rId126"/>
    <p:sldId id="483" r:id="rId127"/>
    <p:sldId id="484" r:id="rId128"/>
    <p:sldId id="485" r:id="rId129"/>
    <p:sldId id="486" r:id="rId130"/>
    <p:sldId id="491" r:id="rId131"/>
    <p:sldId id="492" r:id="rId132"/>
    <p:sldId id="511" r:id="rId133"/>
    <p:sldId id="512" r:id="rId134"/>
    <p:sldId id="513" r:id="rId135"/>
    <p:sldId id="520" r:id="rId136"/>
    <p:sldId id="521" r:id="rId137"/>
    <p:sldId id="522" r:id="rId138"/>
    <p:sldId id="523" r:id="rId139"/>
    <p:sldId id="524" r:id="rId140"/>
    <p:sldId id="525" r:id="rId141"/>
    <p:sldId id="526" r:id="rId142"/>
    <p:sldId id="527" r:id="rId143"/>
    <p:sldId id="528" r:id="rId144"/>
    <p:sldId id="529" r:id="rId145"/>
    <p:sldId id="530" r:id="rId146"/>
    <p:sldId id="531" r:id="rId147"/>
    <p:sldId id="532" r:id="rId148"/>
    <p:sldId id="536" r:id="rId149"/>
    <p:sldId id="535" r:id="rId150"/>
    <p:sldId id="537" r:id="rId151"/>
    <p:sldId id="538" r:id="rId152"/>
    <p:sldId id="541" r:id="rId153"/>
    <p:sldId id="542" r:id="rId154"/>
    <p:sldId id="544" r:id="rId155"/>
    <p:sldId id="558" r:id="rId156"/>
    <p:sldId id="549" r:id="rId157"/>
    <p:sldId id="565" r:id="rId158"/>
    <p:sldId id="557" r:id="rId159"/>
    <p:sldId id="559" r:id="rId160"/>
    <p:sldId id="560" r:id="rId161"/>
    <p:sldId id="561" r:id="rId162"/>
    <p:sldId id="563" r:id="rId163"/>
    <p:sldId id="567" r:id="rId164"/>
    <p:sldId id="566" r:id="rId165"/>
    <p:sldId id="573" r:id="rId166"/>
    <p:sldId id="574" r:id="rId167"/>
    <p:sldId id="579" r:id="rId168"/>
    <p:sldId id="582" r:id="rId169"/>
    <p:sldId id="583" r:id="rId170"/>
    <p:sldId id="580" r:id="rId171"/>
    <p:sldId id="584" r:id="rId172"/>
    <p:sldId id="581" r:id="rId173"/>
    <p:sldId id="321" r:id="rId174"/>
    <p:sldId id="320" r:id="rId175"/>
    <p:sldId id="322" r:id="rId176"/>
  </p:sldIdLst>
  <p:sldSz cx="12192000" cy="6858000"/>
  <p:notesSz cx="6858000" cy="9144000"/>
  <p:embeddedFontLst>
    <p:embeddedFont>
      <p:font typeface="Century Gothic" pitchFamily="34" charset="0"/>
      <p:regular r:id="rId178"/>
      <p:bold r:id="rId179"/>
      <p:italic r:id="rId180"/>
      <p:boldItalic r:id="rId181"/>
    </p:embeddedFont>
    <p:embeddedFont>
      <p:font typeface="Roboto Slab" charset="0"/>
      <p:regular r:id="rId182"/>
      <p:bold r:id="rId183"/>
    </p:embeddedFont>
    <p:embeddedFont>
      <p:font typeface="Wingdings 2" pitchFamily="18" charset="2"/>
      <p:regular r:id="rId184"/>
    </p:embeddedFont>
    <p:embeddedFont>
      <p:font typeface="Verdana" pitchFamily="34" charset="0"/>
      <p:regular r:id="rId185"/>
      <p:bold r:id="rId186"/>
      <p:italic r:id="rId187"/>
      <p:boldItalic r:id="rId188"/>
    </p:embeddedFont>
    <p:embeddedFont>
      <p:font typeface="Calibri" pitchFamily="34" charset="0"/>
      <p:regular r:id="rId189"/>
      <p:bold r:id="rId190"/>
      <p:italic r:id="rId191"/>
      <p:boldItalic r:id="rId192"/>
    </p:embeddedFont>
    <p:embeddedFont>
      <p:font typeface="Roboto Light" charset="0"/>
      <p:regular r:id="rId193"/>
      <p:bold r:id="rId194"/>
      <p:italic r:id="rId195"/>
      <p:boldItalic r:id="rId196"/>
    </p:embeddedFont>
    <p:embeddedFont>
      <p:font typeface="Roboto" charset="0"/>
      <p:regular r:id="rId197"/>
      <p:bold r:id="rId198"/>
      <p:italic r:id="rId199"/>
      <p:boldItalic r:id="rId2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8" roundtripDataSignature="AMtx7miBFRonqux7lC+6KqDOX7fg7ufK6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F664"/>
    <a:srgbClr val="F6FA66"/>
    <a:srgbClr val="7C790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418DE614-4623-43F9-94C0-23AABE83E26C}">
  <a:tblStyle styleId="{418DE614-4623-43F9-94C0-23AABE83E2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9265" autoAdjust="0"/>
    <p:restoredTop sz="86380" autoAdjust="0"/>
  </p:normalViewPr>
  <p:slideViewPr>
    <p:cSldViewPr snapToGrid="0">
      <p:cViewPr varScale="1">
        <p:scale>
          <a:sx n="63" d="100"/>
          <a:sy n="63" d="100"/>
        </p:scale>
        <p:origin x="-846" y="-96"/>
      </p:cViewPr>
      <p:guideLst>
        <p:guide orient="horz" pos="2160"/>
        <p:guide pos="3840"/>
      </p:guideLst>
    </p:cSldViewPr>
  </p:slideViewPr>
  <p:outlineViewPr>
    <p:cViewPr>
      <p:scale>
        <a:sx n="33" d="100"/>
        <a:sy n="33" d="100"/>
      </p:scale>
      <p:origin x="0" y="498"/>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font" Target="fonts/font4.fntdata"/><Relationship Id="rId186" Type="http://schemas.openxmlformats.org/officeDocument/2006/relationships/font" Target="fonts/font9.fntdata"/><Relationship Id="rId258" Type="http://customschemas.google.com/relationships/presentationmetadata" Target="meta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15.fntdata"/><Relationship Id="rId197" Type="http://schemas.openxmlformats.org/officeDocument/2006/relationships/font" Target="fonts/font2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font" Target="fonts/font5.fntdata"/><Relationship Id="rId187"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59"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98" Type="http://schemas.openxmlformats.org/officeDocument/2006/relationships/font" Target="fonts/font21.fntdata"/><Relationship Id="rId172" Type="http://schemas.openxmlformats.org/officeDocument/2006/relationships/slide" Target="slides/slide171.xml"/><Relationship Id="rId193"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7.fntdata"/><Relationship Id="rId199" Type="http://schemas.openxmlformats.org/officeDocument/2006/relationships/font" Target="fonts/font22.fntdata"/><Relationship Id="rId19" Type="http://schemas.openxmlformats.org/officeDocument/2006/relationships/slide" Target="slides/slide18.xml"/><Relationship Id="rId261"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7.fntdata"/><Relationship Id="rId189"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font" Target="fonts/font2.fntdata"/><Relationship Id="rId195" Type="http://schemas.openxmlformats.org/officeDocument/2006/relationships/font" Target="fonts/font18.fntdata"/><Relationship Id="rId190"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3.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9.fntdata"/><Relationship Id="rId200" Type="http://schemas.openxmlformats.org/officeDocument/2006/relationships/font" Target="fonts/font2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11E90C-F84E-4AB6-9D69-2BEDAB535C7A}"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IN"/>
        </a:p>
      </dgm:t>
    </dgm:pt>
    <dgm:pt modelId="{4558CB92-5BD7-4666-AF29-38ECD0F97708}">
      <dgm:prSet phldrT="[Text]"/>
      <dgm:spPr>
        <a:solidFill>
          <a:schemeClr val="accent5">
            <a:lumMod val="60000"/>
            <a:lumOff val="40000"/>
          </a:schemeClr>
        </a:solidFill>
      </dgm:spPr>
      <dgm:t>
        <a:bodyPr/>
        <a:lstStyle/>
        <a:p>
          <a:r>
            <a:rPr lang="en-US" dirty="0" smtClean="0">
              <a:latin typeface="Roboto Slab" panose="020B0604020202020204" charset="0"/>
              <a:ea typeface="Roboto Slab" panose="020B0604020202020204" charset="0"/>
            </a:rPr>
            <a:t>Pre-Screening</a:t>
          </a:r>
          <a:endParaRPr lang="en-IN" dirty="0">
            <a:latin typeface="Roboto Slab" panose="020B0604020202020204" charset="0"/>
            <a:ea typeface="Roboto Slab" panose="020B0604020202020204" charset="0"/>
          </a:endParaRPr>
        </a:p>
      </dgm:t>
    </dgm:pt>
    <dgm:pt modelId="{3E1460CB-BF1B-4E5B-B7AE-FBF6A338ADEC}" type="parTrans" cxnId="{D74E114E-2491-4CF0-AFB9-F0BB8855598C}">
      <dgm:prSet/>
      <dgm:spPr/>
      <dgm:t>
        <a:bodyPr/>
        <a:lstStyle/>
        <a:p>
          <a:endParaRPr lang="en-IN"/>
        </a:p>
      </dgm:t>
    </dgm:pt>
    <dgm:pt modelId="{D23898CC-C910-44F8-AD9A-F19C31D09C0B}" type="sibTrans" cxnId="{D74E114E-2491-4CF0-AFB9-F0BB8855598C}">
      <dgm:prSet/>
      <dgm:spPr>
        <a:solidFill>
          <a:srgbClr val="F6FA66"/>
        </a:solidFill>
      </dgm:spPr>
      <dgm:t>
        <a:bodyPr/>
        <a:lstStyle/>
        <a:p>
          <a:endParaRPr lang="en-IN" baseline="0">
            <a:solidFill>
              <a:schemeClr val="accent5">
                <a:lumMod val="60000"/>
                <a:lumOff val="40000"/>
              </a:schemeClr>
            </a:solidFill>
          </a:endParaRPr>
        </a:p>
      </dgm:t>
    </dgm:pt>
    <dgm:pt modelId="{46806846-9744-4268-93AD-A079D3970E7C}">
      <dgm:prSet phldrT="[Text]" custT="1"/>
      <dgm:spPr>
        <a:solidFill>
          <a:schemeClr val="accent5">
            <a:lumMod val="75000"/>
          </a:schemeClr>
        </a:solidFill>
      </dgm:spPr>
      <dgm:t>
        <a:bodyPr/>
        <a:lstStyle/>
        <a:p>
          <a:r>
            <a:rPr lang="en-US" sz="1000" dirty="0" smtClean="0">
              <a:latin typeface="Roboto Slab" panose="020B0604020202020204" charset="0"/>
              <a:ea typeface="Roboto Slab" panose="020B0604020202020204" charset="0"/>
            </a:rPr>
            <a:t>Appointment set for Screening visit</a:t>
          </a:r>
          <a:endParaRPr lang="en-IN" sz="1000" dirty="0">
            <a:latin typeface="Roboto Slab" panose="020B0604020202020204" charset="0"/>
            <a:ea typeface="Roboto Slab" panose="020B0604020202020204" charset="0"/>
          </a:endParaRPr>
        </a:p>
      </dgm:t>
    </dgm:pt>
    <dgm:pt modelId="{122FBDEB-C95A-494D-ACA5-77282F552C22}" type="parTrans" cxnId="{D7A3376C-CB9E-4C16-9899-746ACF314244}">
      <dgm:prSet/>
      <dgm:spPr/>
      <dgm:t>
        <a:bodyPr/>
        <a:lstStyle/>
        <a:p>
          <a:endParaRPr lang="en-IN"/>
        </a:p>
      </dgm:t>
    </dgm:pt>
    <dgm:pt modelId="{B0613C91-B3A2-4A1E-8338-1FFCB6CE8190}" type="sibTrans" cxnId="{D7A3376C-CB9E-4C16-9899-746ACF314244}">
      <dgm:prSet/>
      <dgm:spPr>
        <a:solidFill>
          <a:srgbClr val="F6FA66"/>
        </a:solidFill>
      </dgm:spPr>
      <dgm:t>
        <a:bodyPr/>
        <a:lstStyle/>
        <a:p>
          <a:endParaRPr lang="en-IN"/>
        </a:p>
      </dgm:t>
    </dgm:pt>
    <dgm:pt modelId="{C0867775-B5BB-421A-8687-4932433EB174}">
      <dgm:prSet phldrT="[Text]" custT="1"/>
      <dgm:spPr>
        <a:solidFill>
          <a:schemeClr val="accent5">
            <a:lumMod val="50000"/>
          </a:schemeClr>
        </a:solidFill>
      </dgm:spPr>
      <dgm:t>
        <a:bodyPr/>
        <a:lstStyle/>
        <a:p>
          <a:r>
            <a:rPr lang="en-US" sz="1000" dirty="0" smtClean="0">
              <a:latin typeface="Roboto Slab" panose="020B0604020202020204" charset="0"/>
              <a:ea typeface="Roboto Slab" panose="020B0604020202020204" charset="0"/>
            </a:rPr>
            <a:t>Screening Visits - Informed Consent signed </a:t>
          </a:r>
          <a:endParaRPr lang="en-IN" sz="1000" dirty="0">
            <a:latin typeface="Roboto Slab" panose="020B0604020202020204" charset="0"/>
            <a:ea typeface="Roboto Slab" panose="020B0604020202020204" charset="0"/>
          </a:endParaRPr>
        </a:p>
      </dgm:t>
    </dgm:pt>
    <dgm:pt modelId="{761A3130-2607-46B2-8C31-780C32BD3E82}" type="parTrans" cxnId="{FB7D656B-E19A-4067-AFEA-9709BD778F8C}">
      <dgm:prSet/>
      <dgm:spPr/>
      <dgm:t>
        <a:bodyPr/>
        <a:lstStyle/>
        <a:p>
          <a:endParaRPr lang="en-IN"/>
        </a:p>
      </dgm:t>
    </dgm:pt>
    <dgm:pt modelId="{251787D9-38AC-4EC0-AFE2-E1BC59F6F5DC}" type="sibTrans" cxnId="{FB7D656B-E19A-4067-AFEA-9709BD778F8C}">
      <dgm:prSet/>
      <dgm:spPr>
        <a:solidFill>
          <a:srgbClr val="F6FA66"/>
        </a:solidFill>
      </dgm:spPr>
      <dgm:t>
        <a:bodyPr/>
        <a:lstStyle/>
        <a:p>
          <a:endParaRPr lang="en-IN"/>
        </a:p>
      </dgm:t>
    </dgm:pt>
    <dgm:pt modelId="{3D385847-6737-4319-BDAF-E6AAF1749E24}">
      <dgm:prSet phldrT="[Text]" custT="1"/>
      <dgm:spPr>
        <a:solidFill>
          <a:schemeClr val="accent6">
            <a:lumMod val="50000"/>
          </a:schemeClr>
        </a:solidFill>
      </dgm:spPr>
      <dgm:t>
        <a:bodyPr/>
        <a:lstStyle/>
        <a:p>
          <a:r>
            <a:rPr lang="en-IN" sz="1000" dirty="0" smtClean="0">
              <a:latin typeface="Roboto Slab" panose="020B0604020202020204" charset="0"/>
              <a:ea typeface="Roboto Slab" panose="020B0604020202020204" charset="0"/>
            </a:rPr>
            <a:t>Check for Inclusion/ Exclusion Criteria</a:t>
          </a:r>
          <a:endParaRPr lang="en-IN" sz="1000" dirty="0">
            <a:latin typeface="Roboto Slab" panose="020B0604020202020204" charset="0"/>
            <a:ea typeface="Roboto Slab" panose="020B0604020202020204" charset="0"/>
          </a:endParaRPr>
        </a:p>
      </dgm:t>
    </dgm:pt>
    <dgm:pt modelId="{37D1F7FB-91B8-40FD-842D-0826D54ECE6C}" type="parTrans" cxnId="{60E34640-3E32-412F-92E9-CF8609CFE615}">
      <dgm:prSet/>
      <dgm:spPr/>
      <dgm:t>
        <a:bodyPr/>
        <a:lstStyle/>
        <a:p>
          <a:endParaRPr lang="en-IN"/>
        </a:p>
      </dgm:t>
    </dgm:pt>
    <dgm:pt modelId="{35A31CCC-F364-441F-AF3E-F8C894A7FAB7}" type="sibTrans" cxnId="{60E34640-3E32-412F-92E9-CF8609CFE615}">
      <dgm:prSet/>
      <dgm:spPr>
        <a:solidFill>
          <a:srgbClr val="F6FA66"/>
        </a:solidFill>
      </dgm:spPr>
      <dgm:t>
        <a:bodyPr/>
        <a:lstStyle/>
        <a:p>
          <a:endParaRPr lang="en-IN"/>
        </a:p>
      </dgm:t>
    </dgm:pt>
    <dgm:pt modelId="{81098A13-913F-41D1-BDB2-9A4532DBD497}">
      <dgm:prSet phldrT="[Text]" custT="1"/>
      <dgm:spPr>
        <a:solidFill>
          <a:schemeClr val="accent6">
            <a:lumMod val="75000"/>
          </a:schemeClr>
        </a:solidFill>
      </dgm:spPr>
      <dgm:t>
        <a:bodyPr/>
        <a:lstStyle/>
        <a:p>
          <a:r>
            <a:rPr lang="en-IN" sz="1000" dirty="0" smtClean="0">
              <a:latin typeface="Roboto Slab" panose="020B0604020202020204" charset="0"/>
              <a:ea typeface="Roboto Slab" panose="020B0604020202020204" charset="0"/>
            </a:rPr>
            <a:t>Criteria met. Subject Enrolled</a:t>
          </a:r>
          <a:endParaRPr lang="en-IN" sz="1000" dirty="0">
            <a:latin typeface="Roboto Slab" panose="020B0604020202020204" charset="0"/>
            <a:ea typeface="Roboto Slab" panose="020B0604020202020204" charset="0"/>
          </a:endParaRPr>
        </a:p>
      </dgm:t>
    </dgm:pt>
    <dgm:pt modelId="{03954955-F14D-47D7-8308-96DC70BCF44E}" type="parTrans" cxnId="{A58567CF-75B5-4C83-8D5C-C8177295E000}">
      <dgm:prSet/>
      <dgm:spPr/>
      <dgm:t>
        <a:bodyPr/>
        <a:lstStyle/>
        <a:p>
          <a:endParaRPr lang="en-IN"/>
        </a:p>
      </dgm:t>
    </dgm:pt>
    <dgm:pt modelId="{19D7B1BE-F099-4566-93FB-F9C992F16D1B}" type="sibTrans" cxnId="{A58567CF-75B5-4C83-8D5C-C8177295E000}">
      <dgm:prSet/>
      <dgm:spPr>
        <a:solidFill>
          <a:srgbClr val="83F664"/>
        </a:solidFill>
      </dgm:spPr>
      <dgm:t>
        <a:bodyPr/>
        <a:lstStyle/>
        <a:p>
          <a:endParaRPr lang="en-IN"/>
        </a:p>
      </dgm:t>
    </dgm:pt>
    <dgm:pt modelId="{2EF01FE5-B586-4FD1-93AA-E892941B167A}">
      <dgm:prSet phldrT="[Text]" custT="1"/>
      <dgm:spPr>
        <a:solidFill>
          <a:schemeClr val="accent6">
            <a:lumMod val="60000"/>
            <a:lumOff val="40000"/>
          </a:schemeClr>
        </a:solidFill>
      </dgm:spPr>
      <dgm:t>
        <a:bodyPr/>
        <a:lstStyle/>
        <a:p>
          <a:r>
            <a:rPr lang="en-US" sz="1000" dirty="0" smtClean="0">
              <a:latin typeface="Roboto Slab" panose="020B0604020202020204" charset="0"/>
              <a:ea typeface="Roboto Slab" panose="020B0604020202020204" charset="0"/>
            </a:rPr>
            <a:t>Subject Randomized</a:t>
          </a:r>
          <a:endParaRPr lang="en-IN" sz="1000" dirty="0">
            <a:latin typeface="Roboto Slab" panose="020B0604020202020204" charset="0"/>
            <a:ea typeface="Roboto Slab" panose="020B0604020202020204" charset="0"/>
          </a:endParaRPr>
        </a:p>
      </dgm:t>
    </dgm:pt>
    <dgm:pt modelId="{62352638-D214-438E-8858-31BCD91AD139}" type="parTrans" cxnId="{093EE475-953A-4D81-8583-8BF67871D03C}">
      <dgm:prSet/>
      <dgm:spPr/>
      <dgm:t>
        <a:bodyPr/>
        <a:lstStyle/>
        <a:p>
          <a:endParaRPr lang="en-IN"/>
        </a:p>
      </dgm:t>
    </dgm:pt>
    <dgm:pt modelId="{9B08DFCB-C45F-4CD9-A643-9643787291AA}" type="sibTrans" cxnId="{093EE475-953A-4D81-8583-8BF67871D03C}">
      <dgm:prSet/>
      <dgm:spPr>
        <a:solidFill>
          <a:srgbClr val="83F664"/>
        </a:solidFill>
      </dgm:spPr>
      <dgm:t>
        <a:bodyPr/>
        <a:lstStyle/>
        <a:p>
          <a:endParaRPr lang="en-IN"/>
        </a:p>
      </dgm:t>
    </dgm:pt>
    <dgm:pt modelId="{C11BD096-12FB-4FF8-B31E-16782CDE26C4}">
      <dgm:prSet phldrT="[Text]" custT="1"/>
      <dgm:spPr>
        <a:solidFill>
          <a:schemeClr val="accent5">
            <a:lumMod val="60000"/>
            <a:lumOff val="40000"/>
          </a:schemeClr>
        </a:solidFill>
      </dgm:spPr>
      <dgm:t>
        <a:bodyPr/>
        <a:lstStyle/>
        <a:p>
          <a:r>
            <a:rPr lang="en-US" sz="1000" dirty="0" smtClean="0">
              <a:latin typeface="Roboto Slab" panose="020B0604020202020204" charset="0"/>
              <a:ea typeface="Roboto Slab" panose="020B0604020202020204" charset="0"/>
            </a:rPr>
            <a:t>Regular Visits as per the protocol design</a:t>
          </a:r>
          <a:endParaRPr lang="en-IN" sz="1000" dirty="0">
            <a:latin typeface="Roboto Slab" panose="020B0604020202020204" charset="0"/>
            <a:ea typeface="Roboto Slab" panose="020B0604020202020204" charset="0"/>
          </a:endParaRPr>
        </a:p>
      </dgm:t>
    </dgm:pt>
    <dgm:pt modelId="{4A4408AE-098C-4F5C-95C1-843E8DC05E05}" type="parTrans" cxnId="{2FB99D37-8CBF-4311-A019-FAF7DF8FBECB}">
      <dgm:prSet/>
      <dgm:spPr/>
      <dgm:t>
        <a:bodyPr/>
        <a:lstStyle/>
        <a:p>
          <a:endParaRPr lang="en-IN"/>
        </a:p>
      </dgm:t>
    </dgm:pt>
    <dgm:pt modelId="{02BDED62-2AC2-4A98-B0FC-0C42A8F30FAC}" type="sibTrans" cxnId="{2FB99D37-8CBF-4311-A019-FAF7DF8FBECB}">
      <dgm:prSet/>
      <dgm:spPr>
        <a:solidFill>
          <a:srgbClr val="83F664"/>
        </a:solidFill>
      </dgm:spPr>
      <dgm:t>
        <a:bodyPr/>
        <a:lstStyle/>
        <a:p>
          <a:endParaRPr lang="en-IN"/>
        </a:p>
      </dgm:t>
    </dgm:pt>
    <dgm:pt modelId="{2EB2248B-C9FF-45E0-BBA6-8D14C1342E18}">
      <dgm:prSet phldrT="[Text]" custT="1"/>
      <dgm:spPr>
        <a:solidFill>
          <a:schemeClr val="accent5">
            <a:lumMod val="75000"/>
          </a:schemeClr>
        </a:solidFill>
      </dgm:spPr>
      <dgm:t>
        <a:bodyPr/>
        <a:lstStyle/>
        <a:p>
          <a:r>
            <a:rPr lang="en-US" sz="1000" dirty="0" smtClean="0">
              <a:latin typeface="Roboto Slab" panose="020B0604020202020204" charset="0"/>
              <a:ea typeface="Roboto Slab" panose="020B0604020202020204" charset="0"/>
            </a:rPr>
            <a:t>Visits-&gt; test done, samples collected, data collected.</a:t>
          </a:r>
          <a:endParaRPr lang="en-IN" sz="1000" dirty="0">
            <a:latin typeface="Roboto Slab" panose="020B0604020202020204" charset="0"/>
            <a:ea typeface="Roboto Slab" panose="020B0604020202020204" charset="0"/>
          </a:endParaRPr>
        </a:p>
      </dgm:t>
    </dgm:pt>
    <dgm:pt modelId="{49037CA7-6E44-4EF2-A50C-119F333DBE10}" type="parTrans" cxnId="{8319EA2F-128D-4B17-BC23-11463A8AA67C}">
      <dgm:prSet/>
      <dgm:spPr/>
      <dgm:t>
        <a:bodyPr/>
        <a:lstStyle/>
        <a:p>
          <a:endParaRPr lang="en-IN"/>
        </a:p>
      </dgm:t>
    </dgm:pt>
    <dgm:pt modelId="{383C89C7-264A-41EB-BC38-FFC3CFFD2B94}" type="sibTrans" cxnId="{8319EA2F-128D-4B17-BC23-11463A8AA67C}">
      <dgm:prSet/>
      <dgm:spPr>
        <a:solidFill>
          <a:srgbClr val="83F664"/>
        </a:solidFill>
      </dgm:spPr>
      <dgm:t>
        <a:bodyPr/>
        <a:lstStyle/>
        <a:p>
          <a:endParaRPr lang="en-IN"/>
        </a:p>
      </dgm:t>
    </dgm:pt>
    <dgm:pt modelId="{46A3C422-7681-42BE-A38A-9B63B04F0EB9}">
      <dgm:prSet phldrT="[Text]"/>
      <dgm:spPr>
        <a:solidFill>
          <a:schemeClr val="accent5">
            <a:lumMod val="50000"/>
          </a:schemeClr>
        </a:solidFill>
      </dgm:spPr>
      <dgm:t>
        <a:bodyPr/>
        <a:lstStyle/>
        <a:p>
          <a:r>
            <a:rPr lang="en-US" dirty="0" smtClean="0">
              <a:latin typeface="Roboto Slab" panose="020B0604020202020204" charset="0"/>
              <a:ea typeface="Roboto Slab" panose="020B0604020202020204" charset="0"/>
            </a:rPr>
            <a:t>Study completion </a:t>
          </a:r>
          <a:endParaRPr lang="en-IN" dirty="0">
            <a:latin typeface="Roboto Slab" panose="020B0604020202020204" charset="0"/>
            <a:ea typeface="Roboto Slab" panose="020B0604020202020204" charset="0"/>
          </a:endParaRPr>
        </a:p>
      </dgm:t>
    </dgm:pt>
    <dgm:pt modelId="{B8D07A0A-2ED7-40AA-ACC1-04846E76439E}" type="parTrans" cxnId="{E5F85923-9946-4D02-94B8-4D9A146D607E}">
      <dgm:prSet/>
      <dgm:spPr/>
      <dgm:t>
        <a:bodyPr/>
        <a:lstStyle/>
        <a:p>
          <a:endParaRPr lang="en-IN"/>
        </a:p>
      </dgm:t>
    </dgm:pt>
    <dgm:pt modelId="{EAD2B287-76E3-4B4C-A234-50AEAD3E14AB}" type="sibTrans" cxnId="{E5F85923-9946-4D02-94B8-4D9A146D607E}">
      <dgm:prSet/>
      <dgm:spPr/>
      <dgm:t>
        <a:bodyPr/>
        <a:lstStyle/>
        <a:p>
          <a:endParaRPr lang="en-IN"/>
        </a:p>
      </dgm:t>
    </dgm:pt>
    <dgm:pt modelId="{9C908B89-ECFA-463C-A2B8-C263D1FD13AC}" type="pres">
      <dgm:prSet presAssocID="{F111E90C-F84E-4AB6-9D69-2BEDAB535C7A}" presName="diagram" presStyleCnt="0">
        <dgm:presLayoutVars>
          <dgm:dir/>
          <dgm:resizeHandles/>
        </dgm:presLayoutVars>
      </dgm:prSet>
      <dgm:spPr/>
      <dgm:t>
        <a:bodyPr/>
        <a:lstStyle/>
        <a:p>
          <a:endParaRPr lang="en-IN"/>
        </a:p>
      </dgm:t>
    </dgm:pt>
    <dgm:pt modelId="{EC83D5CA-3A8A-4B20-8E59-70CC43D03741}" type="pres">
      <dgm:prSet presAssocID="{4558CB92-5BD7-4666-AF29-38ECD0F97708}" presName="firstNode" presStyleLbl="node1" presStyleIdx="0" presStyleCnt="9" custLinFactNeighborX="-1784" custLinFactNeighborY="8028">
        <dgm:presLayoutVars>
          <dgm:bulletEnabled val="1"/>
        </dgm:presLayoutVars>
      </dgm:prSet>
      <dgm:spPr/>
      <dgm:t>
        <a:bodyPr/>
        <a:lstStyle/>
        <a:p>
          <a:endParaRPr lang="en-IN"/>
        </a:p>
      </dgm:t>
    </dgm:pt>
    <dgm:pt modelId="{8DF29C89-27FF-493D-86A5-F9252F542130}" type="pres">
      <dgm:prSet presAssocID="{D23898CC-C910-44F8-AD9A-F19C31D09C0B}" presName="sibTrans" presStyleLbl="sibTrans2D1" presStyleIdx="0" presStyleCnt="8"/>
      <dgm:spPr/>
      <dgm:t>
        <a:bodyPr/>
        <a:lstStyle/>
        <a:p>
          <a:endParaRPr lang="en-IN"/>
        </a:p>
      </dgm:t>
    </dgm:pt>
    <dgm:pt modelId="{EFB77742-0211-4BAD-9B97-284BCFA370AA}" type="pres">
      <dgm:prSet presAssocID="{46806846-9744-4268-93AD-A079D3970E7C}" presName="middleNode" presStyleCnt="0"/>
      <dgm:spPr/>
    </dgm:pt>
    <dgm:pt modelId="{D364C0DE-A7B7-4CFE-8FAF-4FA1ED99BE7C}" type="pres">
      <dgm:prSet presAssocID="{46806846-9744-4268-93AD-A079D3970E7C}" presName="padding" presStyleLbl="node1" presStyleIdx="0" presStyleCnt="9"/>
      <dgm:spPr/>
    </dgm:pt>
    <dgm:pt modelId="{D5D0947E-B2B2-4BEE-86B8-8B08FB0B8C1B}" type="pres">
      <dgm:prSet presAssocID="{46806846-9744-4268-93AD-A079D3970E7C}" presName="shape" presStyleLbl="node1" presStyleIdx="1" presStyleCnt="9" custScaleX="135062" custScaleY="119021">
        <dgm:presLayoutVars>
          <dgm:bulletEnabled val="1"/>
        </dgm:presLayoutVars>
      </dgm:prSet>
      <dgm:spPr/>
      <dgm:t>
        <a:bodyPr/>
        <a:lstStyle/>
        <a:p>
          <a:endParaRPr lang="en-IN"/>
        </a:p>
      </dgm:t>
    </dgm:pt>
    <dgm:pt modelId="{39AF338B-8D87-45C8-AA76-AF329C15BC59}" type="pres">
      <dgm:prSet presAssocID="{B0613C91-B3A2-4A1E-8338-1FFCB6CE8190}" presName="sibTrans" presStyleLbl="sibTrans2D1" presStyleIdx="1" presStyleCnt="8"/>
      <dgm:spPr/>
      <dgm:t>
        <a:bodyPr/>
        <a:lstStyle/>
        <a:p>
          <a:endParaRPr lang="en-IN"/>
        </a:p>
      </dgm:t>
    </dgm:pt>
    <dgm:pt modelId="{36F5186D-1974-4D6F-A43B-283304F2B57C}" type="pres">
      <dgm:prSet presAssocID="{C0867775-B5BB-421A-8687-4932433EB174}" presName="middleNode" presStyleCnt="0"/>
      <dgm:spPr/>
    </dgm:pt>
    <dgm:pt modelId="{5B9F741F-33B7-446F-BADD-1CE4611A21FC}" type="pres">
      <dgm:prSet presAssocID="{C0867775-B5BB-421A-8687-4932433EB174}" presName="padding" presStyleLbl="node1" presStyleIdx="1" presStyleCnt="9"/>
      <dgm:spPr/>
    </dgm:pt>
    <dgm:pt modelId="{E6DE7C3B-6B42-4136-9F6A-0F9506E51BD3}" type="pres">
      <dgm:prSet presAssocID="{C0867775-B5BB-421A-8687-4932433EB174}" presName="shape" presStyleLbl="node1" presStyleIdx="2" presStyleCnt="9" custScaleX="129712" custScaleY="130649">
        <dgm:presLayoutVars>
          <dgm:bulletEnabled val="1"/>
        </dgm:presLayoutVars>
      </dgm:prSet>
      <dgm:spPr/>
      <dgm:t>
        <a:bodyPr/>
        <a:lstStyle/>
        <a:p>
          <a:endParaRPr lang="en-IN"/>
        </a:p>
      </dgm:t>
    </dgm:pt>
    <dgm:pt modelId="{07FCDA0B-039B-43E2-8735-1031B2DAB292}" type="pres">
      <dgm:prSet presAssocID="{251787D9-38AC-4EC0-AFE2-E1BC59F6F5DC}" presName="sibTrans" presStyleLbl="sibTrans2D1" presStyleIdx="2" presStyleCnt="8"/>
      <dgm:spPr/>
      <dgm:t>
        <a:bodyPr/>
        <a:lstStyle/>
        <a:p>
          <a:endParaRPr lang="en-IN"/>
        </a:p>
      </dgm:t>
    </dgm:pt>
    <dgm:pt modelId="{AEFABF9A-1DCB-4AE0-B40E-065741951C14}" type="pres">
      <dgm:prSet presAssocID="{3D385847-6737-4319-BDAF-E6AAF1749E24}" presName="middleNode" presStyleCnt="0"/>
      <dgm:spPr/>
    </dgm:pt>
    <dgm:pt modelId="{DDDF0F63-D806-4293-B7AD-D61F1083153E}" type="pres">
      <dgm:prSet presAssocID="{3D385847-6737-4319-BDAF-E6AAF1749E24}" presName="padding" presStyleLbl="node1" presStyleIdx="2" presStyleCnt="9"/>
      <dgm:spPr/>
    </dgm:pt>
    <dgm:pt modelId="{30B3B9A7-EC34-4F76-9F07-3D09AC1DC76C}" type="pres">
      <dgm:prSet presAssocID="{3D385847-6737-4319-BDAF-E6AAF1749E24}" presName="shape" presStyleLbl="node1" presStyleIdx="3" presStyleCnt="9" custScaleX="105202" custScaleY="102043">
        <dgm:presLayoutVars>
          <dgm:bulletEnabled val="1"/>
        </dgm:presLayoutVars>
      </dgm:prSet>
      <dgm:spPr/>
      <dgm:t>
        <a:bodyPr/>
        <a:lstStyle/>
        <a:p>
          <a:endParaRPr lang="en-IN"/>
        </a:p>
      </dgm:t>
    </dgm:pt>
    <dgm:pt modelId="{7B599536-44F5-444F-B65D-02C5F8785B26}" type="pres">
      <dgm:prSet presAssocID="{35A31CCC-F364-441F-AF3E-F8C894A7FAB7}" presName="sibTrans" presStyleLbl="sibTrans2D1" presStyleIdx="3" presStyleCnt="8"/>
      <dgm:spPr/>
      <dgm:t>
        <a:bodyPr/>
        <a:lstStyle/>
        <a:p>
          <a:endParaRPr lang="en-IN"/>
        </a:p>
      </dgm:t>
    </dgm:pt>
    <dgm:pt modelId="{14CEBEC6-0C2C-4AE1-87C5-FB53A05D122A}" type="pres">
      <dgm:prSet presAssocID="{81098A13-913F-41D1-BDB2-9A4532DBD497}" presName="middleNode" presStyleCnt="0"/>
      <dgm:spPr/>
    </dgm:pt>
    <dgm:pt modelId="{86A21E47-164B-47FE-BC32-745DF31A24E8}" type="pres">
      <dgm:prSet presAssocID="{81098A13-913F-41D1-BDB2-9A4532DBD497}" presName="padding" presStyleLbl="node1" presStyleIdx="3" presStyleCnt="9"/>
      <dgm:spPr/>
    </dgm:pt>
    <dgm:pt modelId="{3883FAEA-DD6B-4F06-899D-E4E9C7E05DE6}" type="pres">
      <dgm:prSet presAssocID="{81098A13-913F-41D1-BDB2-9A4532DBD497}" presName="shape" presStyleLbl="node1" presStyleIdx="4" presStyleCnt="9" custScaleX="134623" custScaleY="121695">
        <dgm:presLayoutVars>
          <dgm:bulletEnabled val="1"/>
        </dgm:presLayoutVars>
      </dgm:prSet>
      <dgm:spPr/>
      <dgm:t>
        <a:bodyPr/>
        <a:lstStyle/>
        <a:p>
          <a:endParaRPr lang="en-IN"/>
        </a:p>
      </dgm:t>
    </dgm:pt>
    <dgm:pt modelId="{F4B852D7-83E3-4B1B-98F8-39118846F423}" type="pres">
      <dgm:prSet presAssocID="{19D7B1BE-F099-4566-93FB-F9C992F16D1B}" presName="sibTrans" presStyleLbl="sibTrans2D1" presStyleIdx="4" presStyleCnt="8"/>
      <dgm:spPr/>
      <dgm:t>
        <a:bodyPr/>
        <a:lstStyle/>
        <a:p>
          <a:endParaRPr lang="en-IN"/>
        </a:p>
      </dgm:t>
    </dgm:pt>
    <dgm:pt modelId="{E6C74ED6-6AFD-4EBC-8441-FC3D7972302D}" type="pres">
      <dgm:prSet presAssocID="{2EF01FE5-B586-4FD1-93AA-E892941B167A}" presName="middleNode" presStyleCnt="0"/>
      <dgm:spPr/>
    </dgm:pt>
    <dgm:pt modelId="{B0FF7489-3087-40AE-B55A-CC0F9B99B2C9}" type="pres">
      <dgm:prSet presAssocID="{2EF01FE5-B586-4FD1-93AA-E892941B167A}" presName="padding" presStyleLbl="node1" presStyleIdx="4" presStyleCnt="9"/>
      <dgm:spPr/>
    </dgm:pt>
    <dgm:pt modelId="{93AB7DA9-33CF-456C-8541-0A8F98C02A91}" type="pres">
      <dgm:prSet presAssocID="{2EF01FE5-B586-4FD1-93AA-E892941B167A}" presName="shape" presStyleLbl="node1" presStyleIdx="5" presStyleCnt="9" custScaleX="115900" custScaleY="114601">
        <dgm:presLayoutVars>
          <dgm:bulletEnabled val="1"/>
        </dgm:presLayoutVars>
      </dgm:prSet>
      <dgm:spPr/>
      <dgm:t>
        <a:bodyPr/>
        <a:lstStyle/>
        <a:p>
          <a:endParaRPr lang="en-IN"/>
        </a:p>
      </dgm:t>
    </dgm:pt>
    <dgm:pt modelId="{FC77043D-D203-4F9D-9326-312F3BF4F674}" type="pres">
      <dgm:prSet presAssocID="{9B08DFCB-C45F-4CD9-A643-9643787291AA}" presName="sibTrans" presStyleLbl="sibTrans2D1" presStyleIdx="5" presStyleCnt="8"/>
      <dgm:spPr/>
      <dgm:t>
        <a:bodyPr/>
        <a:lstStyle/>
        <a:p>
          <a:endParaRPr lang="en-IN"/>
        </a:p>
      </dgm:t>
    </dgm:pt>
    <dgm:pt modelId="{B1E35DCE-450B-478D-9D75-AE92DE172E77}" type="pres">
      <dgm:prSet presAssocID="{C11BD096-12FB-4FF8-B31E-16782CDE26C4}" presName="middleNode" presStyleCnt="0"/>
      <dgm:spPr/>
    </dgm:pt>
    <dgm:pt modelId="{F3B52313-E27C-44A0-9AB1-B05D3AABD360}" type="pres">
      <dgm:prSet presAssocID="{C11BD096-12FB-4FF8-B31E-16782CDE26C4}" presName="padding" presStyleLbl="node1" presStyleIdx="5" presStyleCnt="9"/>
      <dgm:spPr/>
    </dgm:pt>
    <dgm:pt modelId="{353AF2FA-802D-4372-BA63-2C622DB7E12A}" type="pres">
      <dgm:prSet presAssocID="{C11BD096-12FB-4FF8-B31E-16782CDE26C4}" presName="shape" presStyleLbl="node1" presStyleIdx="6" presStyleCnt="9" custScaleX="115462">
        <dgm:presLayoutVars>
          <dgm:bulletEnabled val="1"/>
        </dgm:presLayoutVars>
      </dgm:prSet>
      <dgm:spPr/>
      <dgm:t>
        <a:bodyPr/>
        <a:lstStyle/>
        <a:p>
          <a:endParaRPr lang="en-IN"/>
        </a:p>
      </dgm:t>
    </dgm:pt>
    <dgm:pt modelId="{14728D8E-2CC0-404A-B9DC-4E12E7A7B1D3}" type="pres">
      <dgm:prSet presAssocID="{02BDED62-2AC2-4A98-B0FC-0C42A8F30FAC}" presName="sibTrans" presStyleLbl="sibTrans2D1" presStyleIdx="6" presStyleCnt="8"/>
      <dgm:spPr/>
      <dgm:t>
        <a:bodyPr/>
        <a:lstStyle/>
        <a:p>
          <a:endParaRPr lang="en-IN"/>
        </a:p>
      </dgm:t>
    </dgm:pt>
    <dgm:pt modelId="{12633D73-A196-4088-A77B-66F2422D315D}" type="pres">
      <dgm:prSet presAssocID="{2EB2248B-C9FF-45E0-BBA6-8D14C1342E18}" presName="middleNode" presStyleCnt="0"/>
      <dgm:spPr/>
    </dgm:pt>
    <dgm:pt modelId="{B2BFFB82-47EE-466D-ADA4-2694F2A3D136}" type="pres">
      <dgm:prSet presAssocID="{2EB2248B-C9FF-45E0-BBA6-8D14C1342E18}" presName="padding" presStyleLbl="node1" presStyleIdx="6" presStyleCnt="9"/>
      <dgm:spPr/>
    </dgm:pt>
    <dgm:pt modelId="{E3528F4C-49C9-4BAA-8F7C-E8E4D3367AD0}" type="pres">
      <dgm:prSet presAssocID="{2EB2248B-C9FF-45E0-BBA6-8D14C1342E18}" presName="shape" presStyleLbl="node1" presStyleIdx="7" presStyleCnt="9" custScaleX="131509" custScaleY="129719">
        <dgm:presLayoutVars>
          <dgm:bulletEnabled val="1"/>
        </dgm:presLayoutVars>
      </dgm:prSet>
      <dgm:spPr/>
      <dgm:t>
        <a:bodyPr/>
        <a:lstStyle/>
        <a:p>
          <a:endParaRPr lang="en-IN"/>
        </a:p>
      </dgm:t>
    </dgm:pt>
    <dgm:pt modelId="{931FB2C9-F9E9-4993-BFD4-C2A6465BD8E8}" type="pres">
      <dgm:prSet presAssocID="{383C89C7-264A-41EB-BC38-FFC3CFFD2B94}" presName="sibTrans" presStyleLbl="sibTrans2D1" presStyleIdx="7" presStyleCnt="8"/>
      <dgm:spPr/>
      <dgm:t>
        <a:bodyPr/>
        <a:lstStyle/>
        <a:p>
          <a:endParaRPr lang="en-IN"/>
        </a:p>
      </dgm:t>
    </dgm:pt>
    <dgm:pt modelId="{22F56DC8-2B54-4DD7-BDE6-CF21398C0D95}" type="pres">
      <dgm:prSet presAssocID="{46A3C422-7681-42BE-A38A-9B63B04F0EB9}" presName="lastNode" presStyleLbl="node1" presStyleIdx="8" presStyleCnt="9">
        <dgm:presLayoutVars>
          <dgm:bulletEnabled val="1"/>
        </dgm:presLayoutVars>
      </dgm:prSet>
      <dgm:spPr/>
      <dgm:t>
        <a:bodyPr/>
        <a:lstStyle/>
        <a:p>
          <a:endParaRPr lang="en-IN"/>
        </a:p>
      </dgm:t>
    </dgm:pt>
  </dgm:ptLst>
  <dgm:cxnLst>
    <dgm:cxn modelId="{A58567CF-75B5-4C83-8D5C-C8177295E000}" srcId="{F111E90C-F84E-4AB6-9D69-2BEDAB535C7A}" destId="{81098A13-913F-41D1-BDB2-9A4532DBD497}" srcOrd="4" destOrd="0" parTransId="{03954955-F14D-47D7-8308-96DC70BCF44E}" sibTransId="{19D7B1BE-F099-4566-93FB-F9C992F16D1B}"/>
    <dgm:cxn modelId="{7A8B773A-7BBC-4A1F-BC60-56523F59EBF6}" type="presOf" srcId="{02BDED62-2AC2-4A98-B0FC-0C42A8F30FAC}" destId="{14728D8E-2CC0-404A-B9DC-4E12E7A7B1D3}" srcOrd="0" destOrd="0" presId="urn:microsoft.com/office/officeart/2005/8/layout/bProcess2"/>
    <dgm:cxn modelId="{12EF0B13-0B4D-4EB7-AAA9-6B59BF6FAAB5}" type="presOf" srcId="{19D7B1BE-F099-4566-93FB-F9C992F16D1B}" destId="{F4B852D7-83E3-4B1B-98F8-39118846F423}" srcOrd="0" destOrd="0" presId="urn:microsoft.com/office/officeart/2005/8/layout/bProcess2"/>
    <dgm:cxn modelId="{D7A3376C-CB9E-4C16-9899-746ACF314244}" srcId="{F111E90C-F84E-4AB6-9D69-2BEDAB535C7A}" destId="{46806846-9744-4268-93AD-A079D3970E7C}" srcOrd="1" destOrd="0" parTransId="{122FBDEB-C95A-494D-ACA5-77282F552C22}" sibTransId="{B0613C91-B3A2-4A1E-8338-1FFCB6CE8190}"/>
    <dgm:cxn modelId="{7B9E8FCE-B020-43A8-9937-1A64B9F3F65E}" type="presOf" srcId="{C11BD096-12FB-4FF8-B31E-16782CDE26C4}" destId="{353AF2FA-802D-4372-BA63-2C622DB7E12A}" srcOrd="0" destOrd="0" presId="urn:microsoft.com/office/officeart/2005/8/layout/bProcess2"/>
    <dgm:cxn modelId="{AE778966-7FFE-4395-88AF-D63199E28E4B}" type="presOf" srcId="{F111E90C-F84E-4AB6-9D69-2BEDAB535C7A}" destId="{9C908B89-ECFA-463C-A2B8-C263D1FD13AC}" srcOrd="0" destOrd="0" presId="urn:microsoft.com/office/officeart/2005/8/layout/bProcess2"/>
    <dgm:cxn modelId="{4D7ED3DE-2918-4E20-B950-2F2D5DB43C7B}" type="presOf" srcId="{383C89C7-264A-41EB-BC38-FFC3CFFD2B94}" destId="{931FB2C9-F9E9-4993-BFD4-C2A6465BD8E8}" srcOrd="0" destOrd="0" presId="urn:microsoft.com/office/officeart/2005/8/layout/bProcess2"/>
    <dgm:cxn modelId="{29FC1B85-908B-4185-8236-C23FE2F4A98A}" type="presOf" srcId="{81098A13-913F-41D1-BDB2-9A4532DBD497}" destId="{3883FAEA-DD6B-4F06-899D-E4E9C7E05DE6}" srcOrd="0" destOrd="0" presId="urn:microsoft.com/office/officeart/2005/8/layout/bProcess2"/>
    <dgm:cxn modelId="{68269D63-122E-4352-89DD-CBD214195A86}" type="presOf" srcId="{3D385847-6737-4319-BDAF-E6AAF1749E24}" destId="{30B3B9A7-EC34-4F76-9F07-3D09AC1DC76C}" srcOrd="0" destOrd="0" presId="urn:microsoft.com/office/officeart/2005/8/layout/bProcess2"/>
    <dgm:cxn modelId="{2FB99D37-8CBF-4311-A019-FAF7DF8FBECB}" srcId="{F111E90C-F84E-4AB6-9D69-2BEDAB535C7A}" destId="{C11BD096-12FB-4FF8-B31E-16782CDE26C4}" srcOrd="6" destOrd="0" parTransId="{4A4408AE-098C-4F5C-95C1-843E8DC05E05}" sibTransId="{02BDED62-2AC2-4A98-B0FC-0C42A8F30FAC}"/>
    <dgm:cxn modelId="{DA58F214-67AE-468C-8C60-81E9B249467E}" type="presOf" srcId="{C0867775-B5BB-421A-8687-4932433EB174}" destId="{E6DE7C3B-6B42-4136-9F6A-0F9506E51BD3}" srcOrd="0" destOrd="0" presId="urn:microsoft.com/office/officeart/2005/8/layout/bProcess2"/>
    <dgm:cxn modelId="{8319EA2F-128D-4B17-BC23-11463A8AA67C}" srcId="{F111E90C-F84E-4AB6-9D69-2BEDAB535C7A}" destId="{2EB2248B-C9FF-45E0-BBA6-8D14C1342E18}" srcOrd="7" destOrd="0" parTransId="{49037CA7-6E44-4EF2-A50C-119F333DBE10}" sibTransId="{383C89C7-264A-41EB-BC38-FFC3CFFD2B94}"/>
    <dgm:cxn modelId="{D173D46B-A119-4619-9021-DED0BBC116D4}" type="presOf" srcId="{251787D9-38AC-4EC0-AFE2-E1BC59F6F5DC}" destId="{07FCDA0B-039B-43E2-8735-1031B2DAB292}" srcOrd="0" destOrd="0" presId="urn:microsoft.com/office/officeart/2005/8/layout/bProcess2"/>
    <dgm:cxn modelId="{B853F306-D6D2-4606-8BDA-78CEA3B01F6B}" type="presOf" srcId="{B0613C91-B3A2-4A1E-8338-1FFCB6CE8190}" destId="{39AF338B-8D87-45C8-AA76-AF329C15BC59}" srcOrd="0" destOrd="0" presId="urn:microsoft.com/office/officeart/2005/8/layout/bProcess2"/>
    <dgm:cxn modelId="{FB7D656B-E19A-4067-AFEA-9709BD778F8C}" srcId="{F111E90C-F84E-4AB6-9D69-2BEDAB535C7A}" destId="{C0867775-B5BB-421A-8687-4932433EB174}" srcOrd="2" destOrd="0" parTransId="{761A3130-2607-46B2-8C31-780C32BD3E82}" sibTransId="{251787D9-38AC-4EC0-AFE2-E1BC59F6F5DC}"/>
    <dgm:cxn modelId="{E2233A8E-67F6-4207-96A6-0F6AF6B779EC}" type="presOf" srcId="{46806846-9744-4268-93AD-A079D3970E7C}" destId="{D5D0947E-B2B2-4BEE-86B8-8B08FB0B8C1B}" srcOrd="0" destOrd="0" presId="urn:microsoft.com/office/officeart/2005/8/layout/bProcess2"/>
    <dgm:cxn modelId="{D74E114E-2491-4CF0-AFB9-F0BB8855598C}" srcId="{F111E90C-F84E-4AB6-9D69-2BEDAB535C7A}" destId="{4558CB92-5BD7-4666-AF29-38ECD0F97708}" srcOrd="0" destOrd="0" parTransId="{3E1460CB-BF1B-4E5B-B7AE-FBF6A338ADEC}" sibTransId="{D23898CC-C910-44F8-AD9A-F19C31D09C0B}"/>
    <dgm:cxn modelId="{B86FBCB6-AC5A-4A27-8261-58E0258E6FCE}" type="presOf" srcId="{46A3C422-7681-42BE-A38A-9B63B04F0EB9}" destId="{22F56DC8-2B54-4DD7-BDE6-CF21398C0D95}" srcOrd="0" destOrd="0" presId="urn:microsoft.com/office/officeart/2005/8/layout/bProcess2"/>
    <dgm:cxn modelId="{6385FFA5-57DA-4508-A139-14358DB07C7A}" type="presOf" srcId="{D23898CC-C910-44F8-AD9A-F19C31D09C0B}" destId="{8DF29C89-27FF-493D-86A5-F9252F542130}" srcOrd="0" destOrd="0" presId="urn:microsoft.com/office/officeart/2005/8/layout/bProcess2"/>
    <dgm:cxn modelId="{60E34640-3E32-412F-92E9-CF8609CFE615}" srcId="{F111E90C-F84E-4AB6-9D69-2BEDAB535C7A}" destId="{3D385847-6737-4319-BDAF-E6AAF1749E24}" srcOrd="3" destOrd="0" parTransId="{37D1F7FB-91B8-40FD-842D-0826D54ECE6C}" sibTransId="{35A31CCC-F364-441F-AF3E-F8C894A7FAB7}"/>
    <dgm:cxn modelId="{7641C84D-D121-46F4-89B3-1AC9E177AA3B}" type="presOf" srcId="{2EB2248B-C9FF-45E0-BBA6-8D14C1342E18}" destId="{E3528F4C-49C9-4BAA-8F7C-E8E4D3367AD0}" srcOrd="0" destOrd="0" presId="urn:microsoft.com/office/officeart/2005/8/layout/bProcess2"/>
    <dgm:cxn modelId="{27B3DEE3-970F-4C80-AB4A-9AFF496EB421}" type="presOf" srcId="{9B08DFCB-C45F-4CD9-A643-9643787291AA}" destId="{FC77043D-D203-4F9D-9326-312F3BF4F674}" srcOrd="0" destOrd="0" presId="urn:microsoft.com/office/officeart/2005/8/layout/bProcess2"/>
    <dgm:cxn modelId="{0AF4ED88-91B2-4914-A0FC-6AE8A2FD2B21}" type="presOf" srcId="{2EF01FE5-B586-4FD1-93AA-E892941B167A}" destId="{93AB7DA9-33CF-456C-8541-0A8F98C02A91}" srcOrd="0" destOrd="0" presId="urn:microsoft.com/office/officeart/2005/8/layout/bProcess2"/>
    <dgm:cxn modelId="{24C61415-914B-4366-B887-6608BB1D24DC}" type="presOf" srcId="{4558CB92-5BD7-4666-AF29-38ECD0F97708}" destId="{EC83D5CA-3A8A-4B20-8E59-70CC43D03741}" srcOrd="0" destOrd="0" presId="urn:microsoft.com/office/officeart/2005/8/layout/bProcess2"/>
    <dgm:cxn modelId="{093EE475-953A-4D81-8583-8BF67871D03C}" srcId="{F111E90C-F84E-4AB6-9D69-2BEDAB535C7A}" destId="{2EF01FE5-B586-4FD1-93AA-E892941B167A}" srcOrd="5" destOrd="0" parTransId="{62352638-D214-438E-8858-31BCD91AD139}" sibTransId="{9B08DFCB-C45F-4CD9-A643-9643787291AA}"/>
    <dgm:cxn modelId="{481215F2-8B61-4886-9F1A-F15175D40203}" type="presOf" srcId="{35A31CCC-F364-441F-AF3E-F8C894A7FAB7}" destId="{7B599536-44F5-444F-B65D-02C5F8785B26}" srcOrd="0" destOrd="0" presId="urn:microsoft.com/office/officeart/2005/8/layout/bProcess2"/>
    <dgm:cxn modelId="{E5F85923-9946-4D02-94B8-4D9A146D607E}" srcId="{F111E90C-F84E-4AB6-9D69-2BEDAB535C7A}" destId="{46A3C422-7681-42BE-A38A-9B63B04F0EB9}" srcOrd="8" destOrd="0" parTransId="{B8D07A0A-2ED7-40AA-ACC1-04846E76439E}" sibTransId="{EAD2B287-76E3-4B4C-A234-50AEAD3E14AB}"/>
    <dgm:cxn modelId="{227C4F64-3956-467D-9C1D-E50E008BBA74}" type="presParOf" srcId="{9C908B89-ECFA-463C-A2B8-C263D1FD13AC}" destId="{EC83D5CA-3A8A-4B20-8E59-70CC43D03741}" srcOrd="0" destOrd="0" presId="urn:microsoft.com/office/officeart/2005/8/layout/bProcess2"/>
    <dgm:cxn modelId="{B9D16C98-35D7-48C9-8B15-E4E29BCEA9E9}" type="presParOf" srcId="{9C908B89-ECFA-463C-A2B8-C263D1FD13AC}" destId="{8DF29C89-27FF-493D-86A5-F9252F542130}" srcOrd="1" destOrd="0" presId="urn:microsoft.com/office/officeart/2005/8/layout/bProcess2"/>
    <dgm:cxn modelId="{F2512D32-763C-4369-BBB1-E19C0DDBE9C3}" type="presParOf" srcId="{9C908B89-ECFA-463C-A2B8-C263D1FD13AC}" destId="{EFB77742-0211-4BAD-9B97-284BCFA370AA}" srcOrd="2" destOrd="0" presId="urn:microsoft.com/office/officeart/2005/8/layout/bProcess2"/>
    <dgm:cxn modelId="{1050EF4A-9FEC-4114-AA03-C9FC586554F4}" type="presParOf" srcId="{EFB77742-0211-4BAD-9B97-284BCFA370AA}" destId="{D364C0DE-A7B7-4CFE-8FAF-4FA1ED99BE7C}" srcOrd="0" destOrd="0" presId="urn:microsoft.com/office/officeart/2005/8/layout/bProcess2"/>
    <dgm:cxn modelId="{CC57319D-9AC9-425B-B1FA-0B03D9AA5532}" type="presParOf" srcId="{EFB77742-0211-4BAD-9B97-284BCFA370AA}" destId="{D5D0947E-B2B2-4BEE-86B8-8B08FB0B8C1B}" srcOrd="1" destOrd="0" presId="urn:microsoft.com/office/officeart/2005/8/layout/bProcess2"/>
    <dgm:cxn modelId="{6BFD69DC-6C34-400E-867A-57E23DA24C01}" type="presParOf" srcId="{9C908B89-ECFA-463C-A2B8-C263D1FD13AC}" destId="{39AF338B-8D87-45C8-AA76-AF329C15BC59}" srcOrd="3" destOrd="0" presId="urn:microsoft.com/office/officeart/2005/8/layout/bProcess2"/>
    <dgm:cxn modelId="{CFA02A38-514E-4073-891F-BD0CB5D7E239}" type="presParOf" srcId="{9C908B89-ECFA-463C-A2B8-C263D1FD13AC}" destId="{36F5186D-1974-4D6F-A43B-283304F2B57C}" srcOrd="4" destOrd="0" presId="urn:microsoft.com/office/officeart/2005/8/layout/bProcess2"/>
    <dgm:cxn modelId="{71582F87-54CF-49C5-8CEB-7728DD97A981}" type="presParOf" srcId="{36F5186D-1974-4D6F-A43B-283304F2B57C}" destId="{5B9F741F-33B7-446F-BADD-1CE4611A21FC}" srcOrd="0" destOrd="0" presId="urn:microsoft.com/office/officeart/2005/8/layout/bProcess2"/>
    <dgm:cxn modelId="{C40B09EC-CF52-4A8A-8EBD-1F6272283BD0}" type="presParOf" srcId="{36F5186D-1974-4D6F-A43B-283304F2B57C}" destId="{E6DE7C3B-6B42-4136-9F6A-0F9506E51BD3}" srcOrd="1" destOrd="0" presId="urn:microsoft.com/office/officeart/2005/8/layout/bProcess2"/>
    <dgm:cxn modelId="{46B28F1F-3D54-4F72-A175-A21F7D99408B}" type="presParOf" srcId="{9C908B89-ECFA-463C-A2B8-C263D1FD13AC}" destId="{07FCDA0B-039B-43E2-8735-1031B2DAB292}" srcOrd="5" destOrd="0" presId="urn:microsoft.com/office/officeart/2005/8/layout/bProcess2"/>
    <dgm:cxn modelId="{CFF546A4-F7C4-42AC-9D3A-83667563D26B}" type="presParOf" srcId="{9C908B89-ECFA-463C-A2B8-C263D1FD13AC}" destId="{AEFABF9A-1DCB-4AE0-B40E-065741951C14}" srcOrd="6" destOrd="0" presId="urn:microsoft.com/office/officeart/2005/8/layout/bProcess2"/>
    <dgm:cxn modelId="{CA7FE60D-0CC8-424E-BF8E-9E5013167995}" type="presParOf" srcId="{AEFABF9A-1DCB-4AE0-B40E-065741951C14}" destId="{DDDF0F63-D806-4293-B7AD-D61F1083153E}" srcOrd="0" destOrd="0" presId="urn:microsoft.com/office/officeart/2005/8/layout/bProcess2"/>
    <dgm:cxn modelId="{BAF12766-5E23-46D6-9D37-BB0BE3F30FCD}" type="presParOf" srcId="{AEFABF9A-1DCB-4AE0-B40E-065741951C14}" destId="{30B3B9A7-EC34-4F76-9F07-3D09AC1DC76C}" srcOrd="1" destOrd="0" presId="urn:microsoft.com/office/officeart/2005/8/layout/bProcess2"/>
    <dgm:cxn modelId="{D7B87343-098C-4A93-95C1-2A1CE5749B4C}" type="presParOf" srcId="{9C908B89-ECFA-463C-A2B8-C263D1FD13AC}" destId="{7B599536-44F5-444F-B65D-02C5F8785B26}" srcOrd="7" destOrd="0" presId="urn:microsoft.com/office/officeart/2005/8/layout/bProcess2"/>
    <dgm:cxn modelId="{6D76B3D7-24AE-43E3-AFEA-AFD3581418CE}" type="presParOf" srcId="{9C908B89-ECFA-463C-A2B8-C263D1FD13AC}" destId="{14CEBEC6-0C2C-4AE1-87C5-FB53A05D122A}" srcOrd="8" destOrd="0" presId="urn:microsoft.com/office/officeart/2005/8/layout/bProcess2"/>
    <dgm:cxn modelId="{E5378C1D-CDC8-4131-9285-C0B3F1B67837}" type="presParOf" srcId="{14CEBEC6-0C2C-4AE1-87C5-FB53A05D122A}" destId="{86A21E47-164B-47FE-BC32-745DF31A24E8}" srcOrd="0" destOrd="0" presId="urn:microsoft.com/office/officeart/2005/8/layout/bProcess2"/>
    <dgm:cxn modelId="{BD37293A-8B44-4425-A72C-B7CBBB7BCE6D}" type="presParOf" srcId="{14CEBEC6-0C2C-4AE1-87C5-FB53A05D122A}" destId="{3883FAEA-DD6B-4F06-899D-E4E9C7E05DE6}" srcOrd="1" destOrd="0" presId="urn:microsoft.com/office/officeart/2005/8/layout/bProcess2"/>
    <dgm:cxn modelId="{93EEBA00-E439-4E61-9B78-7F9BD28C8EA0}" type="presParOf" srcId="{9C908B89-ECFA-463C-A2B8-C263D1FD13AC}" destId="{F4B852D7-83E3-4B1B-98F8-39118846F423}" srcOrd="9" destOrd="0" presId="urn:microsoft.com/office/officeart/2005/8/layout/bProcess2"/>
    <dgm:cxn modelId="{57154C50-083B-4DE0-9BE4-E5FC46A8381C}" type="presParOf" srcId="{9C908B89-ECFA-463C-A2B8-C263D1FD13AC}" destId="{E6C74ED6-6AFD-4EBC-8441-FC3D7972302D}" srcOrd="10" destOrd="0" presId="urn:microsoft.com/office/officeart/2005/8/layout/bProcess2"/>
    <dgm:cxn modelId="{78316210-1C76-4DAC-B868-F772338B0082}" type="presParOf" srcId="{E6C74ED6-6AFD-4EBC-8441-FC3D7972302D}" destId="{B0FF7489-3087-40AE-B55A-CC0F9B99B2C9}" srcOrd="0" destOrd="0" presId="urn:microsoft.com/office/officeart/2005/8/layout/bProcess2"/>
    <dgm:cxn modelId="{311DBD1E-6C3E-47A5-AB6E-827ADF762830}" type="presParOf" srcId="{E6C74ED6-6AFD-4EBC-8441-FC3D7972302D}" destId="{93AB7DA9-33CF-456C-8541-0A8F98C02A91}" srcOrd="1" destOrd="0" presId="urn:microsoft.com/office/officeart/2005/8/layout/bProcess2"/>
    <dgm:cxn modelId="{0D3858F2-FD91-4F84-9D9A-59A97669EE00}" type="presParOf" srcId="{9C908B89-ECFA-463C-A2B8-C263D1FD13AC}" destId="{FC77043D-D203-4F9D-9326-312F3BF4F674}" srcOrd="11" destOrd="0" presId="urn:microsoft.com/office/officeart/2005/8/layout/bProcess2"/>
    <dgm:cxn modelId="{A3F3CE67-EA17-461E-853D-AFE9AF4A6E24}" type="presParOf" srcId="{9C908B89-ECFA-463C-A2B8-C263D1FD13AC}" destId="{B1E35DCE-450B-478D-9D75-AE92DE172E77}" srcOrd="12" destOrd="0" presId="urn:microsoft.com/office/officeart/2005/8/layout/bProcess2"/>
    <dgm:cxn modelId="{13C721FF-8E2D-4862-AA84-B40DDA2258BF}" type="presParOf" srcId="{B1E35DCE-450B-478D-9D75-AE92DE172E77}" destId="{F3B52313-E27C-44A0-9AB1-B05D3AABD360}" srcOrd="0" destOrd="0" presId="urn:microsoft.com/office/officeart/2005/8/layout/bProcess2"/>
    <dgm:cxn modelId="{C5398DBC-602A-4243-AB80-004D9BC3731C}" type="presParOf" srcId="{B1E35DCE-450B-478D-9D75-AE92DE172E77}" destId="{353AF2FA-802D-4372-BA63-2C622DB7E12A}" srcOrd="1" destOrd="0" presId="urn:microsoft.com/office/officeart/2005/8/layout/bProcess2"/>
    <dgm:cxn modelId="{C7CB72E7-591B-47D4-961B-5E9DB799BEEA}" type="presParOf" srcId="{9C908B89-ECFA-463C-A2B8-C263D1FD13AC}" destId="{14728D8E-2CC0-404A-B9DC-4E12E7A7B1D3}" srcOrd="13" destOrd="0" presId="urn:microsoft.com/office/officeart/2005/8/layout/bProcess2"/>
    <dgm:cxn modelId="{7424F075-BBC2-4422-BEDC-B918B1F802B3}" type="presParOf" srcId="{9C908B89-ECFA-463C-A2B8-C263D1FD13AC}" destId="{12633D73-A196-4088-A77B-66F2422D315D}" srcOrd="14" destOrd="0" presId="urn:microsoft.com/office/officeart/2005/8/layout/bProcess2"/>
    <dgm:cxn modelId="{2CBA35E6-F1D3-4633-8355-4C9316657062}" type="presParOf" srcId="{12633D73-A196-4088-A77B-66F2422D315D}" destId="{B2BFFB82-47EE-466D-ADA4-2694F2A3D136}" srcOrd="0" destOrd="0" presId="urn:microsoft.com/office/officeart/2005/8/layout/bProcess2"/>
    <dgm:cxn modelId="{6D2702DC-470B-4F77-8A25-A7A7B3B36453}" type="presParOf" srcId="{12633D73-A196-4088-A77B-66F2422D315D}" destId="{E3528F4C-49C9-4BAA-8F7C-E8E4D3367AD0}" srcOrd="1" destOrd="0" presId="urn:microsoft.com/office/officeart/2005/8/layout/bProcess2"/>
    <dgm:cxn modelId="{6E981C75-925F-462D-91C3-0F1451A9F6DC}" type="presParOf" srcId="{9C908B89-ECFA-463C-A2B8-C263D1FD13AC}" destId="{931FB2C9-F9E9-4993-BFD4-C2A6465BD8E8}" srcOrd="15" destOrd="0" presId="urn:microsoft.com/office/officeart/2005/8/layout/bProcess2"/>
    <dgm:cxn modelId="{4747E8A1-1400-4687-A5E6-F6843F9E1AC4}" type="presParOf" srcId="{9C908B89-ECFA-463C-A2B8-C263D1FD13AC}" destId="{22F56DC8-2B54-4DD7-BDE6-CF21398C0D95}" srcOrd="16" destOrd="0" presId="urn:microsoft.com/office/officeart/2005/8/layout/bProcess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C955F-9F84-4B78-8AC4-3FDCAE44CB30}">
      <dsp:nvSpPr>
        <dsp:cNvPr id="0" name=""/>
        <dsp:cNvSpPr/>
      </dsp:nvSpPr>
      <dsp:spPr>
        <a:xfrm rot="5400000">
          <a:off x="-157972" y="161524"/>
          <a:ext cx="1053148" cy="737204"/>
        </a:xfrm>
        <a:prstGeom prst="chevron">
          <a:avLst/>
        </a:prstGeom>
        <a:solidFill>
          <a:schemeClr val="tx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Stage1</a:t>
          </a:r>
          <a:endParaRPr lang="en-IN" sz="1600" kern="1200" dirty="0"/>
        </a:p>
      </dsp:txBody>
      <dsp:txXfrm rot="-5400000">
        <a:off x="0" y="372154"/>
        <a:ext cx="737204" cy="315944"/>
      </dsp:txXfrm>
    </dsp:sp>
    <dsp:sp modelId="{750E93C8-0EE1-4904-85D2-0C1431BBD270}">
      <dsp:nvSpPr>
        <dsp:cNvPr id="0" name=""/>
        <dsp:cNvSpPr/>
      </dsp:nvSpPr>
      <dsp:spPr>
        <a:xfrm rot="5400000">
          <a:off x="4070521" y="-3350776"/>
          <a:ext cx="684546" cy="739079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t>Discovery and Development</a:t>
          </a:r>
          <a:endParaRPr lang="en-IN" sz="1200" kern="1200" dirty="0"/>
        </a:p>
        <a:p>
          <a:pPr marL="114300" lvl="1" indent="-114300" algn="l" defTabSz="533400">
            <a:lnSpc>
              <a:spcPct val="90000"/>
            </a:lnSpc>
            <a:spcBef>
              <a:spcPct val="0"/>
            </a:spcBef>
            <a:spcAft>
              <a:spcPct val="15000"/>
            </a:spcAft>
            <a:buChar char="••"/>
          </a:pPr>
          <a:r>
            <a:rPr lang="en-US" sz="1200" kern="1200" dirty="0" smtClean="0"/>
            <a:t>Each drug begins with discovery and development in a lab.</a:t>
          </a:r>
          <a:endParaRPr lang="en-IN" sz="1200" kern="1200" dirty="0"/>
        </a:p>
      </dsp:txBody>
      <dsp:txXfrm rot="-5400000">
        <a:off x="717397" y="35765"/>
        <a:ext cx="7357378" cy="617712"/>
      </dsp:txXfrm>
    </dsp:sp>
    <dsp:sp modelId="{4A030F4D-AA43-4847-82FF-C1D731405063}">
      <dsp:nvSpPr>
        <dsp:cNvPr id="0" name=""/>
        <dsp:cNvSpPr/>
      </dsp:nvSpPr>
      <dsp:spPr>
        <a:xfrm rot="5400000">
          <a:off x="-157972" y="1097216"/>
          <a:ext cx="1053148" cy="737204"/>
        </a:xfrm>
        <a:prstGeom prst="chevron">
          <a:avLst/>
        </a:prstGeom>
        <a:solidFill>
          <a:schemeClr val="tx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Stage 2</a:t>
          </a:r>
          <a:endParaRPr lang="en-IN" sz="1600" kern="1200" dirty="0"/>
        </a:p>
      </dsp:txBody>
      <dsp:txXfrm rot="-5400000">
        <a:off x="0" y="1307846"/>
        <a:ext cx="737204" cy="315944"/>
      </dsp:txXfrm>
    </dsp:sp>
    <dsp:sp modelId="{888992DF-6F0E-4A1D-AE50-4F80AD6B5822}">
      <dsp:nvSpPr>
        <dsp:cNvPr id="0" name=""/>
        <dsp:cNvSpPr/>
      </dsp:nvSpPr>
      <dsp:spPr>
        <a:xfrm rot="5400000">
          <a:off x="4090328" y="-2413880"/>
          <a:ext cx="684546" cy="739079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t>Preclinical Research</a:t>
          </a:r>
          <a:endParaRPr lang="en-IN" sz="1200" kern="1200" dirty="0"/>
        </a:p>
        <a:p>
          <a:pPr marL="114300" lvl="1" indent="-114300" algn="l" defTabSz="533400">
            <a:lnSpc>
              <a:spcPct val="90000"/>
            </a:lnSpc>
            <a:spcBef>
              <a:spcPct val="0"/>
            </a:spcBef>
            <a:spcAft>
              <a:spcPct val="15000"/>
            </a:spcAft>
            <a:buChar char="••"/>
          </a:pPr>
          <a:r>
            <a:rPr lang="en-US" sz="1200" kern="1200" dirty="0" smtClean="0"/>
            <a:t>This stage involves testing the drug on animals and basic testing for safety flags.</a:t>
          </a:r>
          <a:endParaRPr lang="en-IN" sz="1200" kern="1200" dirty="0"/>
        </a:p>
      </dsp:txBody>
      <dsp:txXfrm rot="-5400000">
        <a:off x="737204" y="972661"/>
        <a:ext cx="7357378" cy="617712"/>
      </dsp:txXfrm>
    </dsp:sp>
    <dsp:sp modelId="{F044CF47-F187-4893-B3A6-6D2E11810BA1}">
      <dsp:nvSpPr>
        <dsp:cNvPr id="0" name=""/>
        <dsp:cNvSpPr/>
      </dsp:nvSpPr>
      <dsp:spPr>
        <a:xfrm rot="5400000">
          <a:off x="-157972" y="2032907"/>
          <a:ext cx="1053148" cy="737204"/>
        </a:xfrm>
        <a:prstGeom prst="chevron">
          <a:avLst/>
        </a:prstGeom>
        <a:solidFill>
          <a:schemeClr val="tx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Stage 3</a:t>
          </a:r>
          <a:endParaRPr lang="en-IN" sz="1600" kern="1200" dirty="0"/>
        </a:p>
      </dsp:txBody>
      <dsp:txXfrm rot="-5400000">
        <a:off x="0" y="2243537"/>
        <a:ext cx="737204" cy="315944"/>
      </dsp:txXfrm>
    </dsp:sp>
    <dsp:sp modelId="{57CD45D5-F4A3-4F78-A3D5-7A272438B039}">
      <dsp:nvSpPr>
        <dsp:cNvPr id="0" name=""/>
        <dsp:cNvSpPr/>
      </dsp:nvSpPr>
      <dsp:spPr>
        <a:xfrm rot="5400000">
          <a:off x="4090328" y="-1478189"/>
          <a:ext cx="684546" cy="739079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t> Clinical Research</a:t>
          </a:r>
          <a:endParaRPr lang="en-IN" sz="1200" kern="1200" dirty="0"/>
        </a:p>
        <a:p>
          <a:pPr marL="114300" lvl="1" indent="-114300" algn="l" defTabSz="533400">
            <a:lnSpc>
              <a:spcPct val="90000"/>
            </a:lnSpc>
            <a:spcBef>
              <a:spcPct val="0"/>
            </a:spcBef>
            <a:spcAft>
              <a:spcPct val="15000"/>
            </a:spcAft>
            <a:buChar char="••"/>
          </a:pPr>
          <a:r>
            <a:rPr lang="en-US" sz="1200" kern="1200" dirty="0" smtClean="0"/>
            <a:t>After the drug is cleared from preclinical trials, it is tested on humans for safety and efficacy</a:t>
          </a:r>
          <a:endParaRPr lang="en-IN" sz="1200" kern="1200" dirty="0"/>
        </a:p>
      </dsp:txBody>
      <dsp:txXfrm rot="-5400000">
        <a:off x="737204" y="1908352"/>
        <a:ext cx="7357378" cy="617712"/>
      </dsp:txXfrm>
    </dsp:sp>
    <dsp:sp modelId="{5BA0EC59-9A74-4C55-B9C3-A67359AE9328}">
      <dsp:nvSpPr>
        <dsp:cNvPr id="0" name=""/>
        <dsp:cNvSpPr/>
      </dsp:nvSpPr>
      <dsp:spPr>
        <a:xfrm rot="5400000">
          <a:off x="-157972" y="2968598"/>
          <a:ext cx="1053148" cy="737204"/>
        </a:xfrm>
        <a:prstGeom prst="chevron">
          <a:avLst/>
        </a:prstGeom>
        <a:solidFill>
          <a:schemeClr val="tx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Stage 4</a:t>
          </a:r>
          <a:endParaRPr lang="en-IN" sz="1600" kern="1200" dirty="0"/>
        </a:p>
      </dsp:txBody>
      <dsp:txXfrm rot="-5400000">
        <a:off x="0" y="3179228"/>
        <a:ext cx="737204" cy="315944"/>
      </dsp:txXfrm>
    </dsp:sp>
    <dsp:sp modelId="{BDAD3743-CC93-4230-AA62-E2E02B58F920}">
      <dsp:nvSpPr>
        <dsp:cNvPr id="0" name=""/>
        <dsp:cNvSpPr/>
      </dsp:nvSpPr>
      <dsp:spPr>
        <a:xfrm rot="5400000">
          <a:off x="4090328" y="-542498"/>
          <a:ext cx="684546" cy="739079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57150" lvl="1" indent="-57150" algn="l" defTabSz="400050">
            <a:lnSpc>
              <a:spcPct val="90000"/>
            </a:lnSpc>
            <a:spcBef>
              <a:spcPct val="0"/>
            </a:spcBef>
            <a:spcAft>
              <a:spcPct val="15000"/>
            </a:spcAft>
            <a:buChar char="••"/>
          </a:pPr>
          <a:endParaRPr lang="en-IN" sz="900" kern="1200" dirty="0"/>
        </a:p>
        <a:p>
          <a:pPr marL="114300" lvl="1" indent="-114300" algn="l" defTabSz="533400">
            <a:lnSpc>
              <a:spcPct val="90000"/>
            </a:lnSpc>
            <a:spcBef>
              <a:spcPct val="0"/>
            </a:spcBef>
            <a:spcAft>
              <a:spcPct val="15000"/>
            </a:spcAft>
            <a:buChar char="••"/>
          </a:pPr>
          <a:r>
            <a:rPr lang="en-US" sz="1200" b="1" kern="1200" dirty="0" smtClean="0"/>
            <a:t>FDA Review</a:t>
          </a:r>
          <a:endParaRPr lang="en-US" sz="1200" b="1" kern="1200" dirty="0"/>
        </a:p>
        <a:p>
          <a:pPr marL="114300" lvl="1" indent="-114300" algn="l" defTabSz="533400">
            <a:lnSpc>
              <a:spcPct val="90000"/>
            </a:lnSpc>
            <a:spcBef>
              <a:spcPct val="0"/>
            </a:spcBef>
            <a:spcAft>
              <a:spcPct val="15000"/>
            </a:spcAft>
            <a:buChar char="••"/>
          </a:pPr>
          <a:r>
            <a:rPr lang="en-US" sz="1200" kern="1200" dirty="0" smtClean="0"/>
            <a:t>FDA thoroughly examine all of the submitted data related to the drug or device and make a decision to approve or not to approve it.</a:t>
          </a:r>
          <a:endParaRPr lang="en-US" sz="1200" b="1" kern="1200" dirty="0"/>
        </a:p>
        <a:p>
          <a:pPr marL="114300" lvl="1" indent="-114300" algn="l" defTabSz="533400">
            <a:lnSpc>
              <a:spcPct val="90000"/>
            </a:lnSpc>
            <a:spcBef>
              <a:spcPct val="0"/>
            </a:spcBef>
            <a:spcAft>
              <a:spcPct val="15000"/>
            </a:spcAft>
            <a:buChar char="••"/>
          </a:pPr>
          <a:endParaRPr lang="en-IN" sz="1200" kern="1200" dirty="0"/>
        </a:p>
      </dsp:txBody>
      <dsp:txXfrm rot="-5400000">
        <a:off x="737204" y="2844043"/>
        <a:ext cx="7357378" cy="617712"/>
      </dsp:txXfrm>
    </dsp:sp>
    <dsp:sp modelId="{B6A8F6BE-A0FA-4B5E-ACA1-A6C9D4079CAD}">
      <dsp:nvSpPr>
        <dsp:cNvPr id="0" name=""/>
        <dsp:cNvSpPr/>
      </dsp:nvSpPr>
      <dsp:spPr>
        <a:xfrm rot="5400000">
          <a:off x="-157972" y="3904289"/>
          <a:ext cx="1053148" cy="737204"/>
        </a:xfrm>
        <a:prstGeom prst="chevron">
          <a:avLst/>
        </a:prstGeom>
        <a:solidFill>
          <a:schemeClr val="tx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Stage 5</a:t>
          </a:r>
          <a:endParaRPr lang="en-IN" sz="1600" kern="1200" dirty="0"/>
        </a:p>
      </dsp:txBody>
      <dsp:txXfrm rot="-5400000">
        <a:off x="0" y="4114919"/>
        <a:ext cx="737204" cy="315944"/>
      </dsp:txXfrm>
    </dsp:sp>
    <dsp:sp modelId="{0CA3428C-A68B-4E49-99AA-CDAC9924C516}">
      <dsp:nvSpPr>
        <dsp:cNvPr id="0" name=""/>
        <dsp:cNvSpPr/>
      </dsp:nvSpPr>
      <dsp:spPr>
        <a:xfrm rot="5400000">
          <a:off x="4090328" y="393193"/>
          <a:ext cx="684546" cy="739079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t>FDA Post-Market Safety Monitoring</a:t>
          </a:r>
          <a:endParaRPr lang="en-IN" sz="1200" kern="1200" dirty="0"/>
        </a:p>
        <a:p>
          <a:pPr marL="114300" lvl="1" indent="-114300" algn="l" defTabSz="533400">
            <a:lnSpc>
              <a:spcPct val="90000"/>
            </a:lnSpc>
            <a:spcBef>
              <a:spcPct val="0"/>
            </a:spcBef>
            <a:spcAft>
              <a:spcPct val="15000"/>
            </a:spcAft>
            <a:buChar char="••"/>
          </a:pPr>
          <a:r>
            <a:rPr lang="en-US" sz="1200" kern="1200" dirty="0" smtClean="0"/>
            <a:t>FDA monitors all drug and device safety once products are available for use by the public. It also monitors complaints and problems associated with the drug/device. </a:t>
          </a:r>
          <a:endParaRPr lang="en-IN" sz="1200" kern="1200" dirty="0"/>
        </a:p>
      </dsp:txBody>
      <dsp:txXfrm rot="-5400000">
        <a:off x="737204" y="3779735"/>
        <a:ext cx="7357378" cy="6177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B280D-A795-4BBA-AFEE-5B903B75D5DE}">
      <dsp:nvSpPr>
        <dsp:cNvPr id="0" name=""/>
        <dsp:cNvSpPr/>
      </dsp:nvSpPr>
      <dsp:spPr>
        <a:xfrm rot="5400000">
          <a:off x="5574800" y="-2957708"/>
          <a:ext cx="1737890" cy="765426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Roboto Slab" panose="020B0604020202020204" charset="0"/>
              <a:ea typeface="Roboto Slab" panose="020B0604020202020204" charset="0"/>
            </a:rPr>
            <a:t>Provides information about a clinical study which helps participants decide whether they want to enroll or continue to participate in the study</a:t>
          </a:r>
          <a:endParaRPr lang="en-IN" sz="1400" kern="1200" dirty="0">
            <a:latin typeface="Roboto Slab" panose="020B0604020202020204" charset="0"/>
            <a:ea typeface="Roboto Slab" panose="020B0604020202020204" charset="0"/>
          </a:endParaRPr>
        </a:p>
        <a:p>
          <a:pPr marL="114300" lvl="1" indent="-114300" algn="l" defTabSz="622300">
            <a:lnSpc>
              <a:spcPct val="90000"/>
            </a:lnSpc>
            <a:spcBef>
              <a:spcPct val="0"/>
            </a:spcBef>
            <a:spcAft>
              <a:spcPct val="15000"/>
            </a:spcAft>
            <a:buChar char="••"/>
          </a:pPr>
          <a:r>
            <a:rPr lang="en-US" sz="1400" kern="1200" dirty="0" smtClean="0">
              <a:latin typeface="Roboto Slab" panose="020B0604020202020204" charset="0"/>
              <a:ea typeface="Roboto Slab" panose="020B0604020202020204" charset="0"/>
            </a:rPr>
            <a:t>A person must sign an informed consent document before joining a study to show that he or she was given information on the risks, potential benefits, and alternatives and that he or she understands it. </a:t>
          </a:r>
          <a:endParaRPr lang="en-IN" sz="1400" kern="1200" dirty="0">
            <a:latin typeface="Roboto Slab" panose="020B0604020202020204" charset="0"/>
            <a:ea typeface="Roboto Slab" panose="020B0604020202020204" charset="0"/>
          </a:endParaRPr>
        </a:p>
        <a:p>
          <a:pPr marL="114300" lvl="1" indent="-114300" algn="l" defTabSz="622300">
            <a:lnSpc>
              <a:spcPct val="90000"/>
            </a:lnSpc>
            <a:spcBef>
              <a:spcPct val="0"/>
            </a:spcBef>
            <a:spcAft>
              <a:spcPct val="15000"/>
            </a:spcAft>
            <a:buChar char="••"/>
          </a:pPr>
          <a:r>
            <a:rPr lang="en-US" sz="1400" kern="1200" dirty="0" smtClean="0">
              <a:latin typeface="Roboto Slab" panose="020B0604020202020204" charset="0"/>
              <a:ea typeface="Roboto Slab" panose="020B0604020202020204" charset="0"/>
            </a:rPr>
            <a:t>Signing the document and providing consent is not a contract. Participants may withdraw from a study at any time, even if the study is not over.</a:t>
          </a:r>
          <a:endParaRPr lang="en-IN" sz="1400" kern="1200" dirty="0">
            <a:latin typeface="Roboto Slab" panose="020B0604020202020204" charset="0"/>
            <a:ea typeface="Roboto Slab" panose="020B0604020202020204" charset="0"/>
          </a:endParaRPr>
        </a:p>
      </dsp:txBody>
      <dsp:txXfrm rot="-5400000">
        <a:off x="2616613" y="85316"/>
        <a:ext cx="7569429" cy="1568216"/>
      </dsp:txXfrm>
    </dsp:sp>
    <dsp:sp modelId="{1C9B83CB-0402-4641-8DC2-EEB3E716CC87}">
      <dsp:nvSpPr>
        <dsp:cNvPr id="0" name=""/>
        <dsp:cNvSpPr/>
      </dsp:nvSpPr>
      <dsp:spPr>
        <a:xfrm>
          <a:off x="29" y="7397"/>
          <a:ext cx="2616582" cy="1724053"/>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latin typeface="Roboto Slab" panose="020B0604020202020204" charset="0"/>
              <a:ea typeface="Roboto Slab" panose="020B0604020202020204" charset="0"/>
            </a:rPr>
            <a:t>Informed Consent</a:t>
          </a:r>
          <a:endParaRPr lang="en-IN" sz="1800" kern="1200" dirty="0">
            <a:latin typeface="Roboto Slab" panose="020B0604020202020204" charset="0"/>
            <a:ea typeface="Roboto Slab" panose="020B0604020202020204" charset="0"/>
          </a:endParaRPr>
        </a:p>
      </dsp:txBody>
      <dsp:txXfrm>
        <a:off x="84190" y="91558"/>
        <a:ext cx="2448260" cy="1555731"/>
      </dsp:txXfrm>
    </dsp:sp>
    <dsp:sp modelId="{B8AE4DE1-2EF4-4B1D-BCBE-308C3E0451F8}">
      <dsp:nvSpPr>
        <dsp:cNvPr id="0" name=""/>
        <dsp:cNvSpPr/>
      </dsp:nvSpPr>
      <dsp:spPr>
        <a:xfrm rot="5400000">
          <a:off x="5469637" y="-1008264"/>
          <a:ext cx="1935915" cy="767117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Roboto Slab" panose="020B0604020202020204" charset="0"/>
              <a:ea typeface="Roboto Slab" panose="020B0604020202020204" charset="0"/>
            </a:rPr>
            <a:t>All Clinical Trials regulated by FDA must be reviewed, approved, and    monitored by an institutional review board (IRB). </a:t>
          </a:r>
          <a:endParaRPr lang="en-IN" sz="1400" kern="1200" dirty="0">
            <a:latin typeface="Roboto Slab" panose="020B0604020202020204" charset="0"/>
            <a:ea typeface="Roboto Slab" panose="020B0604020202020204" charset="0"/>
          </a:endParaRPr>
        </a:p>
        <a:p>
          <a:pPr marL="114300" lvl="1" indent="-114300" algn="l" defTabSz="622300">
            <a:lnSpc>
              <a:spcPct val="90000"/>
            </a:lnSpc>
            <a:spcBef>
              <a:spcPct val="0"/>
            </a:spcBef>
            <a:spcAft>
              <a:spcPct val="15000"/>
            </a:spcAft>
            <a:buChar char="••"/>
          </a:pPr>
          <a:r>
            <a:rPr lang="en-US" sz="1400" kern="1200" dirty="0" smtClean="0">
              <a:latin typeface="Roboto Slab" panose="020B0604020202020204" charset="0"/>
              <a:ea typeface="Roboto Slab" panose="020B0604020202020204" charset="0"/>
            </a:rPr>
            <a:t>An IRB is made up of doctors, researchers, and members of the community. IRB makes sure that the study is ethical, the rights and welfare of participants are protected, benefits outweighs the risk, recruitment compliance is adhered to and monitors the study progress.</a:t>
          </a:r>
          <a:endParaRPr lang="en-IN" sz="1400" kern="1200" dirty="0">
            <a:latin typeface="Roboto Slab" panose="020B0604020202020204" charset="0"/>
            <a:ea typeface="Roboto Slab" panose="020B0604020202020204" charset="0"/>
          </a:endParaRPr>
        </a:p>
        <a:p>
          <a:pPr marL="114300" lvl="1" indent="-114300" algn="l" defTabSz="622300">
            <a:lnSpc>
              <a:spcPct val="90000"/>
            </a:lnSpc>
            <a:spcBef>
              <a:spcPct val="0"/>
            </a:spcBef>
            <a:spcAft>
              <a:spcPct val="15000"/>
            </a:spcAft>
            <a:buChar char="••"/>
          </a:pPr>
          <a:r>
            <a:rPr lang="en-US" sz="1400" kern="1200" dirty="0" smtClean="0">
              <a:latin typeface="Roboto Slab" panose="020B0604020202020204" charset="0"/>
              <a:ea typeface="Roboto Slab" panose="020B0604020202020204" charset="0"/>
            </a:rPr>
            <a:t>The IRB also reviews the informed consent document and other study documents</a:t>
          </a:r>
          <a:endParaRPr lang="en-IN" sz="1400" kern="1200" dirty="0">
            <a:latin typeface="Roboto Slab" panose="020B0604020202020204" charset="0"/>
            <a:ea typeface="Roboto Slab" panose="020B0604020202020204" charset="0"/>
          </a:endParaRPr>
        </a:p>
      </dsp:txBody>
      <dsp:txXfrm rot="-5400000">
        <a:off x="2602008" y="1953869"/>
        <a:ext cx="7576669" cy="1746907"/>
      </dsp:txXfrm>
    </dsp:sp>
    <dsp:sp modelId="{D49771F9-E72D-4663-A534-60D3239A5AAF}">
      <dsp:nvSpPr>
        <dsp:cNvPr id="0" name=""/>
        <dsp:cNvSpPr/>
      </dsp:nvSpPr>
      <dsp:spPr>
        <a:xfrm>
          <a:off x="29" y="1900538"/>
          <a:ext cx="2601978" cy="1853566"/>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latin typeface="Roboto Slab" panose="020B0604020202020204" charset="0"/>
              <a:ea typeface="Roboto Slab" panose="020B0604020202020204" charset="0"/>
            </a:rPr>
            <a:t>Institutional review board (IRB)</a:t>
          </a:r>
          <a:endParaRPr lang="en-IN" sz="1800" kern="1200" dirty="0">
            <a:latin typeface="Roboto Slab" panose="020B0604020202020204" charset="0"/>
            <a:ea typeface="Roboto Slab" panose="020B0604020202020204" charset="0"/>
          </a:endParaRPr>
        </a:p>
      </dsp:txBody>
      <dsp:txXfrm>
        <a:off x="90513" y="1991022"/>
        <a:ext cx="2421010" cy="1672598"/>
      </dsp:txXfrm>
    </dsp:sp>
    <dsp:sp modelId="{272E5C92-7E74-4318-98AC-7E8512F58C28}">
      <dsp:nvSpPr>
        <dsp:cNvPr id="0" name=""/>
        <dsp:cNvSpPr/>
      </dsp:nvSpPr>
      <dsp:spPr>
        <a:xfrm rot="5400000">
          <a:off x="5657647" y="814735"/>
          <a:ext cx="1504922" cy="772047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Roboto Slab" panose="020B0604020202020204" charset="0"/>
              <a:ea typeface="Roboto Slab" panose="020B0604020202020204" charset="0"/>
            </a:rPr>
            <a:t>These also monitor data monitoring for some Clinical Trials. Various Federal agencies, including the </a:t>
          </a:r>
          <a:r>
            <a:rPr lang="en-US" sz="1400" b="1" kern="1200" dirty="0" smtClean="0">
              <a:latin typeface="Roboto Slab" panose="020B0604020202020204" charset="0"/>
              <a:ea typeface="Roboto Slab" panose="020B0604020202020204" charset="0"/>
            </a:rPr>
            <a:t>Office of Human Subjects Research Protection and FDA,</a:t>
          </a:r>
          <a:r>
            <a:rPr lang="en-US" sz="1400" kern="1200" dirty="0" smtClean="0">
              <a:latin typeface="Roboto Slab" panose="020B0604020202020204" charset="0"/>
              <a:ea typeface="Roboto Slab" panose="020B0604020202020204" charset="0"/>
            </a:rPr>
            <a:t> have the authority to determine whether sponsors of certain clinical studies are adequately protecting research participants.</a:t>
          </a:r>
          <a:endParaRPr lang="en-IN" sz="1400" kern="1200" dirty="0">
            <a:latin typeface="Roboto Slab" panose="020B0604020202020204" charset="0"/>
            <a:ea typeface="Roboto Slab" panose="020B0604020202020204" charset="0"/>
          </a:endParaRPr>
        </a:p>
      </dsp:txBody>
      <dsp:txXfrm rot="-5400000">
        <a:off x="2549872" y="3995974"/>
        <a:ext cx="7647008" cy="1357994"/>
      </dsp:txXfrm>
    </dsp:sp>
    <dsp:sp modelId="{1782225A-FEAE-4371-A485-9DA1A9FB8063}">
      <dsp:nvSpPr>
        <dsp:cNvPr id="0" name=""/>
        <dsp:cNvSpPr/>
      </dsp:nvSpPr>
      <dsp:spPr>
        <a:xfrm>
          <a:off x="29" y="3916274"/>
          <a:ext cx="2549843" cy="1517394"/>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latin typeface="Roboto Slab" panose="020B0604020202020204" charset="0"/>
              <a:ea typeface="Roboto Slab" panose="020B0604020202020204" charset="0"/>
            </a:rPr>
            <a:t>Data safety and monitoring boards </a:t>
          </a:r>
          <a:endParaRPr lang="en-IN" sz="1800" kern="1200" dirty="0">
            <a:latin typeface="Roboto Slab" panose="020B0604020202020204" charset="0"/>
            <a:ea typeface="Roboto Slab" panose="020B0604020202020204" charset="0"/>
          </a:endParaRPr>
        </a:p>
      </dsp:txBody>
      <dsp:txXfrm>
        <a:off x="74102" y="3990347"/>
        <a:ext cx="2401697" cy="13692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3D5CA-3A8A-4B20-8E59-70CC43D03741}">
      <dsp:nvSpPr>
        <dsp:cNvPr id="0" name=""/>
        <dsp:cNvSpPr/>
      </dsp:nvSpPr>
      <dsp:spPr>
        <a:xfrm>
          <a:off x="1108936" y="117633"/>
          <a:ext cx="1464468" cy="1464468"/>
        </a:xfrm>
        <a:prstGeom prst="ellipse">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latin typeface="Roboto Slab" panose="020B0604020202020204" charset="0"/>
              <a:ea typeface="Roboto Slab" panose="020B0604020202020204" charset="0"/>
            </a:rPr>
            <a:t>Register for participating</a:t>
          </a:r>
          <a:endParaRPr lang="en-IN" sz="1200" kern="1200" dirty="0">
            <a:latin typeface="Roboto Slab" panose="020B0604020202020204" charset="0"/>
            <a:ea typeface="Roboto Slab" panose="020B0604020202020204" charset="0"/>
          </a:endParaRPr>
        </a:p>
      </dsp:txBody>
      <dsp:txXfrm>
        <a:off x="1323402" y="332099"/>
        <a:ext cx="1035536" cy="1035536"/>
      </dsp:txXfrm>
    </dsp:sp>
    <dsp:sp modelId="{8DF29C89-27FF-493D-86A5-F9252F542130}">
      <dsp:nvSpPr>
        <dsp:cNvPr id="0" name=""/>
        <dsp:cNvSpPr/>
      </dsp:nvSpPr>
      <dsp:spPr>
        <a:xfrm rot="10751702">
          <a:off x="1599127" y="1718528"/>
          <a:ext cx="512564" cy="289434"/>
        </a:xfrm>
        <a:prstGeom prst="triangle">
          <a:avLst/>
        </a:prstGeom>
        <a:solidFill>
          <a:srgbClr val="F6FA66"/>
        </a:solidFill>
        <a:ln>
          <a:noFill/>
        </a:ln>
        <a:effectLst/>
      </dsp:spPr>
      <dsp:style>
        <a:lnRef idx="0">
          <a:scrgbClr r="0" g="0" b="0"/>
        </a:lnRef>
        <a:fillRef idx="1">
          <a:scrgbClr r="0" g="0" b="0"/>
        </a:fillRef>
        <a:effectRef idx="0">
          <a:scrgbClr r="0" g="0" b="0"/>
        </a:effectRef>
        <a:fontRef idx="minor">
          <a:schemeClr val="lt1"/>
        </a:fontRef>
      </dsp:style>
    </dsp:sp>
    <dsp:sp modelId="{D5D0947E-B2B2-4BEE-86B8-8B08FB0B8C1B}">
      <dsp:nvSpPr>
        <dsp:cNvPr id="0" name=""/>
        <dsp:cNvSpPr/>
      </dsp:nvSpPr>
      <dsp:spPr>
        <a:xfrm>
          <a:off x="1207653" y="2128034"/>
          <a:ext cx="1319286" cy="1162597"/>
        </a:xfrm>
        <a:prstGeom prst="ellipse">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latin typeface="Roboto Slab" panose="020B0604020202020204" charset="0"/>
              <a:ea typeface="Roboto Slab" panose="020B0604020202020204" charset="0"/>
            </a:rPr>
            <a:t>Appointment set for Screening visit</a:t>
          </a:r>
          <a:endParaRPr lang="en-IN" sz="1000" kern="1200" dirty="0">
            <a:latin typeface="Roboto Slab" panose="020B0604020202020204" charset="0"/>
            <a:ea typeface="Roboto Slab" panose="020B0604020202020204" charset="0"/>
          </a:endParaRPr>
        </a:p>
      </dsp:txBody>
      <dsp:txXfrm>
        <a:off x="1400858" y="2298292"/>
        <a:ext cx="932876" cy="822081"/>
      </dsp:txXfrm>
    </dsp:sp>
    <dsp:sp modelId="{39AF338B-8D87-45C8-AA76-AF329C15BC59}">
      <dsp:nvSpPr>
        <dsp:cNvPr id="0" name=""/>
        <dsp:cNvSpPr/>
      </dsp:nvSpPr>
      <dsp:spPr>
        <a:xfrm rot="10800000">
          <a:off x="1611014" y="3532928"/>
          <a:ext cx="512564" cy="289434"/>
        </a:xfrm>
        <a:prstGeom prst="triangle">
          <a:avLst/>
        </a:prstGeom>
        <a:solidFill>
          <a:srgbClr val="F6FA66"/>
        </a:solidFill>
        <a:ln>
          <a:noFill/>
        </a:ln>
        <a:effectLst/>
      </dsp:spPr>
      <dsp:style>
        <a:lnRef idx="0">
          <a:scrgbClr r="0" g="0" b="0"/>
        </a:lnRef>
        <a:fillRef idx="1">
          <a:scrgbClr r="0" g="0" b="0"/>
        </a:fillRef>
        <a:effectRef idx="0">
          <a:scrgbClr r="0" g="0" b="0"/>
        </a:effectRef>
        <a:fontRef idx="minor">
          <a:schemeClr val="lt1"/>
        </a:fontRef>
      </dsp:style>
    </dsp:sp>
    <dsp:sp modelId="{E6DE7C3B-6B42-4136-9F6A-0F9506E51BD3}">
      <dsp:nvSpPr>
        <dsp:cNvPr id="0" name=""/>
        <dsp:cNvSpPr/>
      </dsp:nvSpPr>
      <dsp:spPr>
        <a:xfrm>
          <a:off x="1233783" y="4048276"/>
          <a:ext cx="1267027" cy="1276180"/>
        </a:xfrm>
        <a:prstGeom prst="ellipse">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latin typeface="Roboto Slab" panose="020B0604020202020204" charset="0"/>
              <a:ea typeface="Roboto Slab" panose="020B0604020202020204" charset="0"/>
            </a:rPr>
            <a:t>Screening Visits - Informed Consent signed </a:t>
          </a:r>
          <a:endParaRPr lang="en-IN" sz="1000" kern="1200" dirty="0">
            <a:latin typeface="Roboto Slab" panose="020B0604020202020204" charset="0"/>
            <a:ea typeface="Roboto Slab" panose="020B0604020202020204" charset="0"/>
          </a:endParaRPr>
        </a:p>
      </dsp:txBody>
      <dsp:txXfrm>
        <a:off x="1419335" y="4235168"/>
        <a:ext cx="895923" cy="902396"/>
      </dsp:txXfrm>
    </dsp:sp>
    <dsp:sp modelId="{07FCDA0B-039B-43E2-8735-1031B2DAB292}">
      <dsp:nvSpPr>
        <dsp:cNvPr id="0" name=""/>
        <dsp:cNvSpPr/>
      </dsp:nvSpPr>
      <dsp:spPr>
        <a:xfrm rot="5400000">
          <a:off x="2777411" y="4541649"/>
          <a:ext cx="512564" cy="289434"/>
        </a:xfrm>
        <a:prstGeom prst="triangle">
          <a:avLst/>
        </a:prstGeom>
        <a:solidFill>
          <a:srgbClr val="F6FA66"/>
        </a:solidFill>
        <a:ln>
          <a:noFill/>
        </a:ln>
        <a:effectLst/>
      </dsp:spPr>
      <dsp:style>
        <a:lnRef idx="0">
          <a:scrgbClr r="0" g="0" b="0"/>
        </a:lnRef>
        <a:fillRef idx="1">
          <a:scrgbClr r="0" g="0" b="0"/>
        </a:fillRef>
        <a:effectRef idx="0">
          <a:scrgbClr r="0" g="0" b="0"/>
        </a:effectRef>
        <a:fontRef idx="minor">
          <a:schemeClr val="lt1"/>
        </a:fontRef>
      </dsp:style>
    </dsp:sp>
    <dsp:sp modelId="{30B3B9A7-EC34-4F76-9F07-3D09AC1DC76C}">
      <dsp:nvSpPr>
        <dsp:cNvPr id="0" name=""/>
        <dsp:cNvSpPr/>
      </dsp:nvSpPr>
      <dsp:spPr>
        <a:xfrm>
          <a:off x="3550193" y="4187987"/>
          <a:ext cx="1027613" cy="996756"/>
        </a:xfrm>
        <a:prstGeom prst="ellipse">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IN" sz="1000" kern="1200" dirty="0" smtClean="0">
              <a:latin typeface="Roboto Slab" panose="020B0604020202020204" charset="0"/>
              <a:ea typeface="Roboto Slab" panose="020B0604020202020204" charset="0"/>
            </a:rPr>
            <a:t>Check for Inclusion/ Exclusion Criteria</a:t>
          </a:r>
          <a:endParaRPr lang="en-IN" sz="1000" kern="1200" dirty="0">
            <a:latin typeface="Roboto Slab" panose="020B0604020202020204" charset="0"/>
            <a:ea typeface="Roboto Slab" panose="020B0604020202020204" charset="0"/>
          </a:endParaRPr>
        </a:p>
      </dsp:txBody>
      <dsp:txXfrm>
        <a:off x="3700683" y="4333959"/>
        <a:ext cx="726633" cy="704812"/>
      </dsp:txXfrm>
    </dsp:sp>
    <dsp:sp modelId="{7B599536-44F5-444F-B65D-02C5F8785B26}">
      <dsp:nvSpPr>
        <dsp:cNvPr id="0" name=""/>
        <dsp:cNvSpPr/>
      </dsp:nvSpPr>
      <dsp:spPr>
        <a:xfrm>
          <a:off x="3807717" y="3592931"/>
          <a:ext cx="512564" cy="289434"/>
        </a:xfrm>
        <a:prstGeom prst="triangle">
          <a:avLst/>
        </a:prstGeom>
        <a:solidFill>
          <a:srgbClr val="F6FA66"/>
        </a:solidFill>
        <a:ln>
          <a:noFill/>
        </a:ln>
        <a:effectLst/>
      </dsp:spPr>
      <dsp:style>
        <a:lnRef idx="0">
          <a:scrgbClr r="0" g="0" b="0"/>
        </a:lnRef>
        <a:fillRef idx="1">
          <a:scrgbClr r="0" g="0" b="0"/>
        </a:fillRef>
        <a:effectRef idx="0">
          <a:scrgbClr r="0" g="0" b="0"/>
        </a:effectRef>
        <a:fontRef idx="minor">
          <a:schemeClr val="lt1"/>
        </a:fontRef>
      </dsp:style>
    </dsp:sp>
    <dsp:sp modelId="{3883FAEA-DD6B-4F06-899D-E4E9C7E05DE6}">
      <dsp:nvSpPr>
        <dsp:cNvPr id="0" name=""/>
        <dsp:cNvSpPr/>
      </dsp:nvSpPr>
      <dsp:spPr>
        <a:xfrm>
          <a:off x="3406500" y="2114974"/>
          <a:ext cx="1314998" cy="1188717"/>
        </a:xfrm>
        <a:prstGeom prst="ellipse">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IN" sz="1000" kern="1200" dirty="0" smtClean="0">
              <a:latin typeface="Roboto Slab" panose="020B0604020202020204" charset="0"/>
              <a:ea typeface="Roboto Slab" panose="020B0604020202020204" charset="0"/>
            </a:rPr>
            <a:t>Criteria met. Subject Enrolled</a:t>
          </a:r>
          <a:endParaRPr lang="en-IN" sz="1000" kern="1200" dirty="0">
            <a:latin typeface="Roboto Slab" panose="020B0604020202020204" charset="0"/>
            <a:ea typeface="Roboto Slab" panose="020B0604020202020204" charset="0"/>
          </a:endParaRPr>
        </a:p>
      </dsp:txBody>
      <dsp:txXfrm>
        <a:off x="3599077" y="2289058"/>
        <a:ext cx="929844" cy="840549"/>
      </dsp:txXfrm>
    </dsp:sp>
    <dsp:sp modelId="{F4B852D7-83E3-4B1B-98F8-39118846F423}">
      <dsp:nvSpPr>
        <dsp:cNvPr id="0" name=""/>
        <dsp:cNvSpPr/>
      </dsp:nvSpPr>
      <dsp:spPr>
        <a:xfrm>
          <a:off x="3807717" y="1550584"/>
          <a:ext cx="512564" cy="289434"/>
        </a:xfrm>
        <a:prstGeom prst="triangle">
          <a:avLst/>
        </a:prstGeom>
        <a:solidFill>
          <a:srgbClr val="83F664"/>
        </a:solidFill>
        <a:ln>
          <a:noFill/>
        </a:ln>
        <a:effectLst/>
      </dsp:spPr>
      <dsp:style>
        <a:lnRef idx="0">
          <a:scrgbClr r="0" g="0" b="0"/>
        </a:lnRef>
        <a:fillRef idx="1">
          <a:scrgbClr r="0" g="0" b="0"/>
        </a:fillRef>
        <a:effectRef idx="0">
          <a:scrgbClr r="0" g="0" b="0"/>
        </a:effectRef>
        <a:fontRef idx="minor">
          <a:schemeClr val="lt1"/>
        </a:fontRef>
      </dsp:style>
    </dsp:sp>
    <dsp:sp modelId="{93AB7DA9-33CF-456C-8541-0A8F98C02A91}">
      <dsp:nvSpPr>
        <dsp:cNvPr id="0" name=""/>
        <dsp:cNvSpPr/>
      </dsp:nvSpPr>
      <dsp:spPr>
        <a:xfrm>
          <a:off x="3497944" y="172589"/>
          <a:ext cx="1132111" cy="1119423"/>
        </a:xfrm>
        <a:prstGeom prst="ellipse">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latin typeface="Roboto Slab" panose="020B0604020202020204" charset="0"/>
              <a:ea typeface="Roboto Slab" panose="020B0604020202020204" charset="0"/>
            </a:rPr>
            <a:t>Subject Randomized</a:t>
          </a:r>
          <a:endParaRPr lang="en-IN" sz="1000" kern="1200" dirty="0">
            <a:latin typeface="Roboto Slab" panose="020B0604020202020204" charset="0"/>
            <a:ea typeface="Roboto Slab" panose="020B0604020202020204" charset="0"/>
          </a:endParaRPr>
        </a:p>
      </dsp:txBody>
      <dsp:txXfrm>
        <a:off x="3663738" y="336525"/>
        <a:ext cx="800523" cy="791551"/>
      </dsp:txXfrm>
    </dsp:sp>
    <dsp:sp modelId="{FC77043D-D203-4F9D-9326-312F3BF4F674}">
      <dsp:nvSpPr>
        <dsp:cNvPr id="0" name=""/>
        <dsp:cNvSpPr/>
      </dsp:nvSpPr>
      <dsp:spPr>
        <a:xfrm rot="5400000">
          <a:off x="4915330" y="587583"/>
          <a:ext cx="512564" cy="289434"/>
        </a:xfrm>
        <a:prstGeom prst="triangle">
          <a:avLst/>
        </a:prstGeom>
        <a:solidFill>
          <a:srgbClr val="83F664"/>
        </a:solidFill>
        <a:ln>
          <a:noFill/>
        </a:ln>
        <a:effectLst/>
      </dsp:spPr>
      <dsp:style>
        <a:lnRef idx="0">
          <a:scrgbClr r="0" g="0" b="0"/>
        </a:lnRef>
        <a:fillRef idx="1">
          <a:scrgbClr r="0" g="0" b="0"/>
        </a:fillRef>
        <a:effectRef idx="0">
          <a:scrgbClr r="0" g="0" b="0"/>
        </a:effectRef>
        <a:fontRef idx="minor">
          <a:schemeClr val="lt1"/>
        </a:fontRef>
      </dsp:style>
    </dsp:sp>
    <dsp:sp modelId="{353AF2FA-802D-4372-BA63-2C622DB7E12A}">
      <dsp:nvSpPr>
        <dsp:cNvPr id="0" name=""/>
        <dsp:cNvSpPr/>
      </dsp:nvSpPr>
      <dsp:spPr>
        <a:xfrm>
          <a:off x="5696786" y="243900"/>
          <a:ext cx="1127833" cy="976800"/>
        </a:xfrm>
        <a:prstGeom prst="ellipse">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latin typeface="Roboto Slab" panose="020B0604020202020204" charset="0"/>
              <a:ea typeface="Roboto Slab" panose="020B0604020202020204" charset="0"/>
            </a:rPr>
            <a:t>Regular Visits as per the protocol design</a:t>
          </a:r>
          <a:endParaRPr lang="en-IN" sz="1000" kern="1200" dirty="0">
            <a:latin typeface="Roboto Slab" panose="020B0604020202020204" charset="0"/>
            <a:ea typeface="Roboto Slab" panose="020B0604020202020204" charset="0"/>
          </a:endParaRPr>
        </a:p>
      </dsp:txBody>
      <dsp:txXfrm>
        <a:off x="5861953" y="386949"/>
        <a:ext cx="797499" cy="690702"/>
      </dsp:txXfrm>
    </dsp:sp>
    <dsp:sp modelId="{14728D8E-2CC0-404A-B9DC-4E12E7A7B1D3}">
      <dsp:nvSpPr>
        <dsp:cNvPr id="0" name=""/>
        <dsp:cNvSpPr/>
      </dsp:nvSpPr>
      <dsp:spPr>
        <a:xfrm rot="10800000">
          <a:off x="6004421" y="1511717"/>
          <a:ext cx="512564" cy="289434"/>
        </a:xfrm>
        <a:prstGeom prst="triangle">
          <a:avLst/>
        </a:prstGeom>
        <a:solidFill>
          <a:srgbClr val="83F664"/>
        </a:solidFill>
        <a:ln>
          <a:noFill/>
        </a:ln>
        <a:effectLst/>
      </dsp:spPr>
      <dsp:style>
        <a:lnRef idx="0">
          <a:scrgbClr r="0" g="0" b="0"/>
        </a:lnRef>
        <a:fillRef idx="1">
          <a:scrgbClr r="0" g="0" b="0"/>
        </a:fillRef>
        <a:effectRef idx="0">
          <a:scrgbClr r="0" g="0" b="0"/>
        </a:effectRef>
        <a:fontRef idx="minor">
          <a:schemeClr val="lt1"/>
        </a:fontRef>
      </dsp:style>
    </dsp:sp>
    <dsp:sp modelId="{E3528F4C-49C9-4BAA-8F7C-E8E4D3367AD0}">
      <dsp:nvSpPr>
        <dsp:cNvPr id="0" name=""/>
        <dsp:cNvSpPr/>
      </dsp:nvSpPr>
      <dsp:spPr>
        <a:xfrm>
          <a:off x="5618412" y="2075785"/>
          <a:ext cx="1284580" cy="1267096"/>
        </a:xfrm>
        <a:prstGeom prst="ellipse">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latin typeface="Roboto Slab" panose="020B0604020202020204" charset="0"/>
              <a:ea typeface="Roboto Slab" panose="020B0604020202020204" charset="0"/>
            </a:rPr>
            <a:t>Visits-&gt; test done, samples collected, data collected.</a:t>
          </a:r>
          <a:endParaRPr lang="en-IN" sz="1000" kern="1200" dirty="0">
            <a:latin typeface="Roboto Slab" panose="020B0604020202020204" charset="0"/>
            <a:ea typeface="Roboto Slab" panose="020B0604020202020204" charset="0"/>
          </a:endParaRPr>
        </a:p>
      </dsp:txBody>
      <dsp:txXfrm>
        <a:off x="5806534" y="2261347"/>
        <a:ext cx="908336" cy="895972"/>
      </dsp:txXfrm>
    </dsp:sp>
    <dsp:sp modelId="{931FB2C9-F9E9-4993-BFD4-C2A6465BD8E8}">
      <dsp:nvSpPr>
        <dsp:cNvPr id="0" name=""/>
        <dsp:cNvSpPr/>
      </dsp:nvSpPr>
      <dsp:spPr>
        <a:xfrm rot="10800000">
          <a:off x="6004421" y="3511981"/>
          <a:ext cx="512564" cy="289434"/>
        </a:xfrm>
        <a:prstGeom prst="triangle">
          <a:avLst/>
        </a:prstGeom>
        <a:solidFill>
          <a:srgbClr val="83F664"/>
        </a:solidFill>
        <a:ln>
          <a:noFill/>
        </a:ln>
        <a:effectLst/>
      </dsp:spPr>
      <dsp:style>
        <a:lnRef idx="0">
          <a:scrgbClr r="0" g="0" b="0"/>
        </a:lnRef>
        <a:fillRef idx="1">
          <a:scrgbClr r="0" g="0" b="0"/>
        </a:fillRef>
        <a:effectRef idx="0">
          <a:scrgbClr r="0" g="0" b="0"/>
        </a:effectRef>
        <a:fontRef idx="minor">
          <a:schemeClr val="lt1"/>
        </a:fontRef>
      </dsp:style>
    </dsp:sp>
    <dsp:sp modelId="{22F56DC8-2B54-4DD7-BDE6-CF21398C0D95}">
      <dsp:nvSpPr>
        <dsp:cNvPr id="0" name=""/>
        <dsp:cNvSpPr/>
      </dsp:nvSpPr>
      <dsp:spPr>
        <a:xfrm>
          <a:off x="5528468" y="3954131"/>
          <a:ext cx="1464468" cy="1464468"/>
        </a:xfrm>
        <a:prstGeom prst="ellipse">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latin typeface="Roboto Slab" panose="020B0604020202020204" charset="0"/>
              <a:ea typeface="Roboto Slab" panose="020B0604020202020204" charset="0"/>
            </a:rPr>
            <a:t>Study completion </a:t>
          </a:r>
          <a:endParaRPr lang="en-IN" sz="1200" kern="1200" dirty="0">
            <a:latin typeface="Roboto Slab" panose="020B0604020202020204" charset="0"/>
            <a:ea typeface="Roboto Slab" panose="020B0604020202020204" charset="0"/>
          </a:endParaRPr>
        </a:p>
      </dsp:txBody>
      <dsp:txXfrm>
        <a:off x="5742934" y="4168597"/>
        <a:ext cx="1035536" cy="103553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val="42240069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24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6598d119f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76598d119f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76598d119f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33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43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44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6598d119f_0_5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76598d119f_0_5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g76598d119f_0_5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45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46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48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c9e567d7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7c9e567d76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7c9e567d76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101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c9e567d7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7c9e567d76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7c9e567d76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104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c9638c2a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6c9638c2a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6c9638c2a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bd77ddb6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6bd77ddb60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g6bd77ddb60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d33df7961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6d33df7961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6d33df7961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d33df7961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6d33df7961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6d33df7961_0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12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d33df7961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d33df7961_0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6d33df7961_0_1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10387963" y="5038579"/>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720726" y="776289"/>
            <a:ext cx="10750549"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720726" y="2250280"/>
            <a:ext cx="10750549"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828800" y="6012657"/>
            <a:ext cx="7721600" cy="365125"/>
          </a:xfrm>
        </p:spPr>
        <p:txBody>
          <a:bodyPr tIns="0" bIns="0" anchor="t"/>
          <a:lstStyle>
            <a:lvl1pPr algn="r">
              <a:defRPr sz="1000"/>
            </a:lvl1pPr>
          </a:lstStyle>
          <a:p>
            <a:fld id="{74CBEAF9-9E58-4CC8-A6FF-6DD8A58DEEA4}" type="datetimeFigureOut">
              <a:rPr lang="en-US" smtClean="0"/>
              <a:pPr/>
              <a:t>10/21/2022</a:t>
            </a:fld>
            <a:endParaRPr lang="en-US"/>
          </a:p>
        </p:txBody>
      </p:sp>
      <p:sp>
        <p:nvSpPr>
          <p:cNvPr id="17" name="Footer Placeholder 16"/>
          <p:cNvSpPr>
            <a:spLocks noGrp="1"/>
          </p:cNvSpPr>
          <p:nvPr>
            <p:ph type="ftr" sz="quarter" idx="11"/>
          </p:nvPr>
        </p:nvSpPr>
        <p:spPr>
          <a:xfrm>
            <a:off x="1828800" y="5650705"/>
            <a:ext cx="7721600" cy="365125"/>
          </a:xfrm>
        </p:spPr>
        <p:txBody>
          <a:bodyPr tIns="0" bIns="0" anchor="b"/>
          <a:lstStyle>
            <a:lvl1pPr algn="r">
              <a:defRPr sz="1100"/>
            </a:lvl1pPr>
          </a:lstStyle>
          <a:p>
            <a:endParaRPr kumimoji="0" lang="en-US"/>
          </a:p>
        </p:txBody>
      </p:sp>
      <p:sp>
        <p:nvSpPr>
          <p:cNvPr id="29" name="Slide Number Placeholder 28"/>
          <p:cNvSpPr>
            <a:spLocks noGrp="1"/>
          </p:cNvSpPr>
          <p:nvPr>
            <p:ph type="sldNum" sz="quarter" idx="12"/>
          </p:nvPr>
        </p:nvSpPr>
        <p:spPr>
          <a:xfrm>
            <a:off x="11189663" y="5752308"/>
            <a:ext cx="670560" cy="365125"/>
          </a:xfrm>
        </p:spPr>
        <p:txBody>
          <a:bodyPr anchor="ctr"/>
          <a:lstStyle>
            <a:lvl1pPr algn="ctr">
              <a:defRPr sz="1300">
                <a:solidFill>
                  <a:srgbClr val="FFFFFF"/>
                </a:solidFill>
              </a:defRPr>
            </a:lvl1p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4CBEAF9-9E58-4CC8-A6FF-6DD8A58DEEA4}"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381000"/>
            <a:ext cx="2540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381000"/>
            <a:ext cx="83312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4CBEAF9-9E58-4CC8-A6FF-6DD8A58DEEA4}"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a:t>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6"/>
        <p:cNvGrpSpPr/>
        <p:nvPr/>
      </p:nvGrpSpPr>
      <p:grpSpPr>
        <a:xfrm>
          <a:off x="0" y="0"/>
          <a:ext cx="0" cy="0"/>
          <a:chOff x="0" y="0"/>
          <a:chExt cx="0" cy="0"/>
        </a:xfrm>
      </p:grpSpPr>
      <p:sp>
        <p:nvSpPr>
          <p:cNvPr id="20" name="Google Shape;20;p14"/>
          <p:cNvSpPr txBox="1">
            <a:spLocks noGrp="1"/>
          </p:cNvSpPr>
          <p:nvPr>
            <p:ph type="ctrTitle"/>
          </p:nvPr>
        </p:nvSpPr>
        <p:spPr>
          <a:xfrm>
            <a:off x="914400" y="2963859"/>
            <a:ext cx="10363200" cy="11957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4267">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4"/>
          <p:cNvSpPr txBox="1">
            <a:spLocks noGrp="1"/>
          </p:cNvSpPr>
          <p:nvPr>
            <p:ph type="subTitle" idx="1"/>
          </p:nvPr>
        </p:nvSpPr>
        <p:spPr>
          <a:xfrm>
            <a:off x="914400" y="4159587"/>
            <a:ext cx="10363200" cy="147921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800"/>
              </a:spcBef>
              <a:spcAft>
                <a:spcPts val="0"/>
              </a:spcAft>
              <a:buClr>
                <a:srgbClr val="FFFFFF"/>
              </a:buClr>
              <a:buSzPts val="3200"/>
              <a:buNone/>
              <a:defRPr sz="3200" b="0" i="0">
                <a:solidFill>
                  <a:srgbClr val="FFFFFF"/>
                </a:solidFill>
                <a:latin typeface="Roboto Slab"/>
                <a:ea typeface="Roboto Slab"/>
                <a:cs typeface="Roboto Slab"/>
                <a:sym typeface="Roboto Slab"/>
              </a:defRPr>
            </a:lvl1pPr>
            <a:lvl2pPr lvl="1" algn="ctr">
              <a:lnSpc>
                <a:spcPct val="150000"/>
              </a:lnSpc>
              <a:spcBef>
                <a:spcPts val="0"/>
              </a:spcBef>
              <a:spcAft>
                <a:spcPts val="0"/>
              </a:spcAft>
              <a:buClr>
                <a:srgbClr val="8D8D8D"/>
              </a:buClr>
              <a:buSzPts val="2133"/>
              <a:buNone/>
              <a:defRPr>
                <a:solidFill>
                  <a:srgbClr val="8D8D8D"/>
                </a:solidFill>
              </a:defRPr>
            </a:lvl2pPr>
            <a:lvl3pPr lvl="2" algn="ctr">
              <a:lnSpc>
                <a:spcPct val="150000"/>
              </a:lnSpc>
              <a:spcBef>
                <a:spcPts val="480"/>
              </a:spcBef>
              <a:spcAft>
                <a:spcPts val="0"/>
              </a:spcAft>
              <a:buClr>
                <a:srgbClr val="8D8D8D"/>
              </a:buClr>
              <a:buSzPts val="2400"/>
              <a:buNone/>
              <a:defRPr>
                <a:solidFill>
                  <a:srgbClr val="8D8D8D"/>
                </a:solidFill>
              </a:defRPr>
            </a:lvl3pPr>
            <a:lvl4pPr lvl="3" algn="ctr">
              <a:lnSpc>
                <a:spcPct val="150000"/>
              </a:lnSpc>
              <a:spcBef>
                <a:spcPts val="480"/>
              </a:spcBef>
              <a:spcAft>
                <a:spcPts val="0"/>
              </a:spcAft>
              <a:buClr>
                <a:srgbClr val="8D8D8D"/>
              </a:buClr>
              <a:buSzPts val="2400"/>
              <a:buNone/>
              <a:defRPr>
                <a:solidFill>
                  <a:srgbClr val="8D8D8D"/>
                </a:solidFill>
              </a:defRPr>
            </a:lvl4pPr>
            <a:lvl5pPr lvl="4" algn="ctr">
              <a:lnSpc>
                <a:spcPct val="150000"/>
              </a:lnSpc>
              <a:spcBef>
                <a:spcPts val="480"/>
              </a:spcBef>
              <a:spcAft>
                <a:spcPts val="0"/>
              </a:spcAft>
              <a:buClr>
                <a:srgbClr val="8D8D8D"/>
              </a:buClr>
              <a:buSzPts val="2400"/>
              <a:buNone/>
              <a:defRPr>
                <a:solidFill>
                  <a:srgbClr val="8D8D8D"/>
                </a:solidFill>
              </a:defRPr>
            </a:lvl5pPr>
            <a:lvl6pPr lvl="5" algn="ctr">
              <a:lnSpc>
                <a:spcPct val="100000"/>
              </a:lnSpc>
              <a:spcBef>
                <a:spcPts val="533"/>
              </a:spcBef>
              <a:spcAft>
                <a:spcPts val="0"/>
              </a:spcAft>
              <a:buClr>
                <a:srgbClr val="8D8D8D"/>
              </a:buClr>
              <a:buSzPts val="2667"/>
              <a:buNone/>
              <a:defRPr>
                <a:solidFill>
                  <a:srgbClr val="8D8D8D"/>
                </a:solidFill>
              </a:defRPr>
            </a:lvl6pPr>
            <a:lvl7pPr lvl="6" algn="ctr">
              <a:lnSpc>
                <a:spcPct val="100000"/>
              </a:lnSpc>
              <a:spcBef>
                <a:spcPts val="533"/>
              </a:spcBef>
              <a:spcAft>
                <a:spcPts val="0"/>
              </a:spcAft>
              <a:buClr>
                <a:srgbClr val="8D8D8D"/>
              </a:buClr>
              <a:buSzPts val="2667"/>
              <a:buNone/>
              <a:defRPr>
                <a:solidFill>
                  <a:srgbClr val="8D8D8D"/>
                </a:solidFill>
              </a:defRPr>
            </a:lvl7pPr>
            <a:lvl8pPr lvl="7" algn="ctr">
              <a:lnSpc>
                <a:spcPct val="100000"/>
              </a:lnSpc>
              <a:spcBef>
                <a:spcPts val="533"/>
              </a:spcBef>
              <a:spcAft>
                <a:spcPts val="0"/>
              </a:spcAft>
              <a:buClr>
                <a:srgbClr val="8D8D8D"/>
              </a:buClr>
              <a:buSzPts val="2667"/>
              <a:buNone/>
              <a:defRPr>
                <a:solidFill>
                  <a:srgbClr val="8D8D8D"/>
                </a:solidFill>
              </a:defRPr>
            </a:lvl8pPr>
            <a:lvl9pPr lvl="8" algn="ctr">
              <a:lnSpc>
                <a:spcPct val="100000"/>
              </a:lnSpc>
              <a:spcBef>
                <a:spcPts val="533"/>
              </a:spcBef>
              <a:spcAft>
                <a:spcPts val="0"/>
              </a:spcAft>
              <a:buClr>
                <a:srgbClr val="8D8D8D"/>
              </a:buClr>
              <a:buSzPts val="2667"/>
              <a:buNone/>
              <a:defRPr>
                <a:solidFill>
                  <a:srgbClr val="8D8D8D"/>
                </a:solidFill>
              </a:defRPr>
            </a:lvl9pPr>
          </a:lstStyle>
          <a:p>
            <a:endParaRPr/>
          </a:p>
        </p:txBody>
      </p:sp>
      <p:sp>
        <p:nvSpPr>
          <p:cNvPr id="22" name="Google Shape;22;p14"/>
          <p:cNvSpPr txBox="1">
            <a:spLocks noGrp="1"/>
          </p:cNvSpPr>
          <p:nvPr>
            <p:ph type="dt" idx="10"/>
          </p:nvPr>
        </p:nvSpPr>
        <p:spPr>
          <a:xfrm>
            <a:off x="8432800" y="6021388"/>
            <a:ext cx="2844800" cy="36512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2133"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1128891" y="168893"/>
            <a:ext cx="10445324" cy="8683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400"/>
              <a:buFont typeface="Roboto Slab"/>
              <a:buNone/>
              <a:defRPr sz="2933">
                <a:solidFill>
                  <a:schemeClr val="tx2">
                    <a:lumMod val="75000"/>
                  </a:schemeClr>
                </a:solidFill>
              </a:defRPr>
            </a:lvl1pPr>
            <a:lvl2pPr lvl="1" algn="l">
              <a:lnSpc>
                <a:spcPct val="100000"/>
              </a:lnSpc>
              <a:spcBef>
                <a:spcPts val="0"/>
              </a:spcBef>
              <a:spcAft>
                <a:spcPts val="0"/>
              </a:spcAft>
              <a:buClr>
                <a:srgbClr val="3E3E3E"/>
              </a:buClr>
              <a:buSzPts val="1400"/>
              <a:buFont typeface="Roboto Slab"/>
              <a:buNone/>
              <a:defRPr/>
            </a:lvl2pPr>
            <a:lvl3pPr lvl="2" algn="l">
              <a:lnSpc>
                <a:spcPct val="100000"/>
              </a:lnSpc>
              <a:spcBef>
                <a:spcPts val="0"/>
              </a:spcBef>
              <a:spcAft>
                <a:spcPts val="0"/>
              </a:spcAft>
              <a:buClr>
                <a:srgbClr val="3E3E3E"/>
              </a:buClr>
              <a:buSzPts val="1400"/>
              <a:buFont typeface="Roboto Slab"/>
              <a:buNone/>
              <a:defRPr/>
            </a:lvl3pPr>
            <a:lvl4pPr lvl="3" algn="l">
              <a:lnSpc>
                <a:spcPct val="100000"/>
              </a:lnSpc>
              <a:spcBef>
                <a:spcPts val="0"/>
              </a:spcBef>
              <a:spcAft>
                <a:spcPts val="0"/>
              </a:spcAft>
              <a:buClr>
                <a:srgbClr val="3E3E3E"/>
              </a:buClr>
              <a:buSzPts val="1400"/>
              <a:buFont typeface="Roboto Slab"/>
              <a:buNone/>
              <a:defRPr/>
            </a:lvl4pPr>
            <a:lvl5pPr lvl="4" algn="l">
              <a:lnSpc>
                <a:spcPct val="100000"/>
              </a:lnSpc>
              <a:spcBef>
                <a:spcPts val="0"/>
              </a:spcBef>
              <a:spcAft>
                <a:spcPts val="0"/>
              </a:spcAft>
              <a:buClr>
                <a:srgbClr val="3E3E3E"/>
              </a:buClr>
              <a:buSzPts val="1400"/>
              <a:buFont typeface="Roboto Slab"/>
              <a:buNone/>
              <a:defRPr/>
            </a:lvl5pPr>
            <a:lvl6pPr lvl="5" algn="l">
              <a:lnSpc>
                <a:spcPct val="100000"/>
              </a:lnSpc>
              <a:spcBef>
                <a:spcPts val="0"/>
              </a:spcBef>
              <a:spcAft>
                <a:spcPts val="0"/>
              </a:spcAft>
              <a:buClr>
                <a:srgbClr val="3E3E3E"/>
              </a:buClr>
              <a:buSzPts val="1400"/>
              <a:buFont typeface="Roboto Slab"/>
              <a:buNone/>
              <a:defRPr/>
            </a:lvl6pPr>
            <a:lvl7pPr lvl="6" algn="l">
              <a:lnSpc>
                <a:spcPct val="100000"/>
              </a:lnSpc>
              <a:spcBef>
                <a:spcPts val="0"/>
              </a:spcBef>
              <a:spcAft>
                <a:spcPts val="0"/>
              </a:spcAft>
              <a:buClr>
                <a:srgbClr val="3E3E3E"/>
              </a:buClr>
              <a:buSzPts val="1400"/>
              <a:buFont typeface="Roboto Slab"/>
              <a:buNone/>
              <a:defRPr/>
            </a:lvl7pPr>
            <a:lvl8pPr lvl="7" algn="l">
              <a:lnSpc>
                <a:spcPct val="100000"/>
              </a:lnSpc>
              <a:spcBef>
                <a:spcPts val="0"/>
              </a:spcBef>
              <a:spcAft>
                <a:spcPts val="0"/>
              </a:spcAft>
              <a:buClr>
                <a:srgbClr val="3E3E3E"/>
              </a:buClr>
              <a:buSzPts val="1400"/>
              <a:buFont typeface="Roboto Slab"/>
              <a:buNone/>
              <a:defRPr/>
            </a:lvl8pPr>
            <a:lvl9pPr lvl="8" algn="l">
              <a:lnSpc>
                <a:spcPct val="100000"/>
              </a:lnSpc>
              <a:spcBef>
                <a:spcPts val="0"/>
              </a:spcBef>
              <a:spcAft>
                <a:spcPts val="0"/>
              </a:spcAft>
              <a:buClr>
                <a:srgbClr val="3E3E3E"/>
              </a:buClr>
              <a:buSzPts val="1400"/>
              <a:buFont typeface="Roboto Slab"/>
              <a:buNone/>
              <a:defRPr/>
            </a:lvl9pPr>
          </a:lstStyle>
          <a:p>
            <a:endParaRPr dirty="0"/>
          </a:p>
        </p:txBody>
      </p:sp>
      <p:sp>
        <p:nvSpPr>
          <p:cNvPr id="35" name="Google Shape;35;p16"/>
          <p:cNvSpPr txBox="1">
            <a:spLocks noGrp="1"/>
          </p:cNvSpPr>
          <p:nvPr>
            <p:ph type="body" idx="1"/>
          </p:nvPr>
        </p:nvSpPr>
        <p:spPr>
          <a:xfrm>
            <a:off x="1128890" y="1202268"/>
            <a:ext cx="10461228" cy="506442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67"/>
              </a:spcBef>
              <a:spcAft>
                <a:spcPts val="0"/>
              </a:spcAft>
              <a:buClr>
                <a:schemeClr val="dk1"/>
              </a:buClr>
              <a:buSzPts val="1800"/>
              <a:buNone/>
              <a:defRPr sz="2400" b="0"/>
            </a:lvl1pPr>
            <a:lvl2pPr marL="914400" lvl="1" indent="-330200" algn="l">
              <a:lnSpc>
                <a:spcPct val="100000"/>
              </a:lnSpc>
              <a:spcBef>
                <a:spcPts val="667"/>
              </a:spcBef>
              <a:spcAft>
                <a:spcPts val="0"/>
              </a:spcAft>
              <a:buClr>
                <a:schemeClr val="dk1"/>
              </a:buClr>
              <a:buSzPts val="1600"/>
              <a:buChar char="–"/>
              <a:defRPr sz="2133"/>
            </a:lvl2pPr>
            <a:lvl3pPr marL="1371600" lvl="2" indent="-317500" algn="l">
              <a:lnSpc>
                <a:spcPct val="100000"/>
              </a:lnSpc>
              <a:spcBef>
                <a:spcPts val="667"/>
              </a:spcBef>
              <a:spcAft>
                <a:spcPts val="0"/>
              </a:spcAft>
              <a:buClr>
                <a:schemeClr val="dk1"/>
              </a:buClr>
              <a:buSzPts val="1400"/>
              <a:buChar char="•"/>
              <a:defRPr sz="1867"/>
            </a:lvl3pPr>
            <a:lvl4pPr marL="1828800" lvl="3" indent="-317500" algn="l">
              <a:lnSpc>
                <a:spcPct val="150000"/>
              </a:lnSpc>
              <a:spcBef>
                <a:spcPts val="667"/>
              </a:spcBef>
              <a:spcAft>
                <a:spcPts val="0"/>
              </a:spcAft>
              <a:buClr>
                <a:schemeClr val="dk1"/>
              </a:buClr>
              <a:buSzPts val="1400"/>
              <a:buChar char="–"/>
              <a:defRPr sz="1867">
                <a:latin typeface="Roboto Light"/>
                <a:ea typeface="Roboto Light"/>
                <a:cs typeface="Roboto Light"/>
                <a:sym typeface="Roboto Light"/>
              </a:defRPr>
            </a:lvl4pPr>
            <a:lvl5pPr marL="2286000" lvl="4" indent="-317500" algn="l">
              <a:lnSpc>
                <a:spcPct val="150000"/>
              </a:lnSpc>
              <a:spcBef>
                <a:spcPts val="667"/>
              </a:spcBef>
              <a:spcAft>
                <a:spcPts val="0"/>
              </a:spcAft>
              <a:buClr>
                <a:schemeClr val="dk1"/>
              </a:buClr>
              <a:buSzPts val="1400"/>
              <a:buChar char="»"/>
              <a:defRPr sz="1867">
                <a:latin typeface="Roboto Light"/>
                <a:ea typeface="Roboto Light"/>
                <a:cs typeface="Roboto Light"/>
                <a:sym typeface="Roboto Light"/>
              </a:defRPr>
            </a:lvl5pPr>
            <a:lvl6pPr marL="2743200" lvl="5" indent="-342900" algn="l">
              <a:lnSpc>
                <a:spcPct val="100000"/>
              </a:lnSpc>
              <a:spcBef>
                <a:spcPts val="667"/>
              </a:spcBef>
              <a:spcAft>
                <a:spcPts val="0"/>
              </a:spcAft>
              <a:buClr>
                <a:schemeClr val="dk1"/>
              </a:buClr>
              <a:buSzPts val="1800"/>
              <a:buChar char="•"/>
              <a:defRPr/>
            </a:lvl6pPr>
            <a:lvl7pPr marL="3200400" lvl="6" indent="-342900" algn="l">
              <a:lnSpc>
                <a:spcPct val="100000"/>
              </a:lnSpc>
              <a:spcBef>
                <a:spcPts val="480"/>
              </a:spcBef>
              <a:spcAft>
                <a:spcPts val="0"/>
              </a:spcAft>
              <a:buClr>
                <a:schemeClr val="dk1"/>
              </a:buClr>
              <a:buSzPts val="1800"/>
              <a:buChar char="•"/>
              <a:defRPr/>
            </a:lvl7pPr>
            <a:lvl8pPr marL="3657600" lvl="7" indent="-342900" algn="l">
              <a:lnSpc>
                <a:spcPct val="100000"/>
              </a:lnSpc>
              <a:spcBef>
                <a:spcPts val="480"/>
              </a:spcBef>
              <a:spcAft>
                <a:spcPts val="0"/>
              </a:spcAft>
              <a:buClr>
                <a:schemeClr val="dk1"/>
              </a:buClr>
              <a:buSzPts val="1800"/>
              <a:buChar char="•"/>
              <a:defRPr/>
            </a:lvl8pPr>
            <a:lvl9pPr marL="4114800" lvl="8" indent="-342900" algn="l">
              <a:lnSpc>
                <a:spcPct val="100000"/>
              </a:lnSpc>
              <a:spcBef>
                <a:spcPts val="48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997875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Custom Layout" userDrawn="1">
  <p:cSld name="2_Custom Layout">
    <p:spTree>
      <p:nvGrpSpPr>
        <p:cNvPr id="1" name="Shape 56"/>
        <p:cNvGrpSpPr/>
        <p:nvPr/>
      </p:nvGrpSpPr>
      <p:grpSpPr>
        <a:xfrm>
          <a:off x="0" y="0"/>
          <a:ext cx="0" cy="0"/>
          <a:chOff x="0" y="0"/>
          <a:chExt cx="0" cy="0"/>
        </a:xfrm>
      </p:grpSpPr>
      <p:sp>
        <p:nvSpPr>
          <p:cNvPr id="57" name="Google Shape;57;p28"/>
          <p:cNvSpPr/>
          <p:nvPr/>
        </p:nvSpPr>
        <p:spPr>
          <a:xfrm>
            <a:off x="609600" y="2154239"/>
            <a:ext cx="3894667" cy="2921000"/>
          </a:xfrm>
          <a:prstGeom prst="rect">
            <a:avLst/>
          </a:prstGeom>
          <a:solidFill>
            <a:schemeClr val="lt1"/>
          </a:solidFill>
          <a:ln w="9525" cap="flat" cmpd="sng">
            <a:solidFill>
              <a:srgbClr val="BFBFBF">
                <a:alpha val="48627"/>
              </a:srgbClr>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8" name="Google Shape;58;p28"/>
          <p:cNvSpPr>
            <a:spLocks noGrp="1"/>
          </p:cNvSpPr>
          <p:nvPr>
            <p:ph type="pic" idx="2"/>
          </p:nvPr>
        </p:nvSpPr>
        <p:spPr>
          <a:xfrm>
            <a:off x="797984" y="2332041"/>
            <a:ext cx="3520016" cy="2603499"/>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800"/>
              </a:spcBef>
              <a:spcAft>
                <a:spcPts val="0"/>
              </a:spcAft>
              <a:buClr>
                <a:schemeClr val="dk1"/>
              </a:buClr>
              <a:buSzPts val="4267"/>
              <a:buFont typeface="Arial"/>
              <a:buNone/>
              <a:defRPr sz="4267" b="0" i="0" u="none" strike="noStrike" cap="none">
                <a:solidFill>
                  <a:schemeClr val="dk1"/>
                </a:solidFill>
                <a:latin typeface="Roboto Slab"/>
                <a:ea typeface="Roboto Slab"/>
                <a:cs typeface="Roboto Slab"/>
                <a:sym typeface="Roboto Slab"/>
              </a:defRPr>
            </a:lvl1pPr>
            <a:lvl2pPr marR="0" lvl="1" algn="l" rtl="0">
              <a:lnSpc>
                <a:spcPct val="150000"/>
              </a:lnSpc>
              <a:spcBef>
                <a:spcPts val="0"/>
              </a:spcBef>
              <a:spcAft>
                <a:spcPts val="0"/>
              </a:spcAft>
              <a:buClr>
                <a:schemeClr val="dk1"/>
              </a:buClr>
              <a:buSzPts val="3733"/>
              <a:buFont typeface="Arial"/>
              <a:buNone/>
              <a:defRPr sz="3733" b="0" i="0" u="none" strike="noStrike" cap="none">
                <a:solidFill>
                  <a:schemeClr val="dk1"/>
                </a:solidFill>
                <a:latin typeface="Roboto Slab"/>
                <a:ea typeface="Roboto Slab"/>
                <a:cs typeface="Roboto Slab"/>
                <a:sym typeface="Roboto Slab"/>
              </a:defRPr>
            </a:lvl2pPr>
            <a:lvl3pPr marR="0" lvl="2" algn="l" rtl="0">
              <a:lnSpc>
                <a:spcPct val="150000"/>
              </a:lnSpc>
              <a:spcBef>
                <a:spcPts val="640"/>
              </a:spcBef>
              <a:spcAft>
                <a:spcPts val="0"/>
              </a:spcAft>
              <a:buClr>
                <a:schemeClr val="dk1"/>
              </a:buClr>
              <a:buSzPts val="3200"/>
              <a:buFont typeface="Arial"/>
              <a:buNone/>
              <a:defRPr sz="3200" b="0" i="0" u="none" strike="noStrike" cap="none">
                <a:solidFill>
                  <a:schemeClr val="dk1"/>
                </a:solidFill>
                <a:latin typeface="Roboto Slab"/>
                <a:ea typeface="Roboto Slab"/>
                <a:cs typeface="Roboto Slab"/>
                <a:sym typeface="Roboto Slab"/>
              </a:defRPr>
            </a:lvl3pPr>
            <a:lvl4pPr marR="0" lvl="3" algn="l" rtl="0">
              <a:lnSpc>
                <a:spcPct val="150000"/>
              </a:lnSpc>
              <a:spcBef>
                <a:spcPts val="533"/>
              </a:spcBef>
              <a:spcAft>
                <a:spcPts val="0"/>
              </a:spcAft>
              <a:buClr>
                <a:schemeClr val="dk1"/>
              </a:buClr>
              <a:buSzPts val="2667"/>
              <a:buFont typeface="Arial"/>
              <a:buNone/>
              <a:defRPr sz="2667" b="0" i="0" u="none" strike="noStrike" cap="none">
                <a:solidFill>
                  <a:schemeClr val="dk1"/>
                </a:solidFill>
                <a:latin typeface="Roboto Slab"/>
                <a:ea typeface="Roboto Slab"/>
                <a:cs typeface="Roboto Slab"/>
                <a:sym typeface="Roboto Slab"/>
              </a:defRPr>
            </a:lvl4pPr>
            <a:lvl5pPr marR="0" lvl="4" algn="l" rtl="0">
              <a:lnSpc>
                <a:spcPct val="150000"/>
              </a:lnSpc>
              <a:spcBef>
                <a:spcPts val="533"/>
              </a:spcBef>
              <a:spcAft>
                <a:spcPts val="0"/>
              </a:spcAft>
              <a:buClr>
                <a:schemeClr val="dk1"/>
              </a:buClr>
              <a:buSzPts val="2667"/>
              <a:buFont typeface="Arial"/>
              <a:buNone/>
              <a:defRPr sz="2667" b="0" i="0" u="none" strike="noStrike" cap="none">
                <a:solidFill>
                  <a:schemeClr val="dk1"/>
                </a:solidFill>
                <a:latin typeface="Roboto Slab"/>
                <a:ea typeface="Roboto Slab"/>
                <a:cs typeface="Roboto Slab"/>
                <a:sym typeface="Roboto Slab"/>
              </a:defRPr>
            </a:lvl5pPr>
            <a:lvl6pPr marR="0" lvl="5" algn="l" rtl="0">
              <a:lnSpc>
                <a:spcPct val="100000"/>
              </a:lnSpc>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100000"/>
              </a:lnSpc>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100000"/>
              </a:lnSpc>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100000"/>
              </a:lnSpc>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59" name="Google Shape;59;p28"/>
          <p:cNvSpPr txBox="1">
            <a:spLocks noGrp="1"/>
          </p:cNvSpPr>
          <p:nvPr>
            <p:ph type="body" idx="1"/>
          </p:nvPr>
        </p:nvSpPr>
        <p:spPr>
          <a:xfrm>
            <a:off x="5145398" y="2759076"/>
            <a:ext cx="6437007" cy="23161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800"/>
              </a:spcBef>
              <a:spcAft>
                <a:spcPts val="0"/>
              </a:spcAft>
              <a:buClr>
                <a:schemeClr val="dk1"/>
              </a:buClr>
              <a:buSzPts val="1867"/>
              <a:buNone/>
              <a:defRPr sz="1867" b="0" i="0">
                <a:latin typeface="Roboto Slab"/>
                <a:ea typeface="Roboto Slab"/>
                <a:cs typeface="Roboto Slab"/>
                <a:sym typeface="Roboto Slab"/>
              </a:defRPr>
            </a:lvl1pPr>
            <a:lvl2pPr marL="914400" lvl="1" indent="-228600" algn="l">
              <a:lnSpc>
                <a:spcPct val="150000"/>
              </a:lnSpc>
              <a:spcBef>
                <a:spcPts val="0"/>
              </a:spcBef>
              <a:spcAft>
                <a:spcPts val="0"/>
              </a:spcAft>
              <a:buClr>
                <a:schemeClr val="dk1"/>
              </a:buClr>
              <a:buSzPts val="1600"/>
              <a:buNone/>
              <a:defRPr sz="1600"/>
            </a:lvl2pPr>
            <a:lvl3pPr marL="1371600" lvl="2" indent="-228600" algn="l">
              <a:lnSpc>
                <a:spcPct val="150000"/>
              </a:lnSpc>
              <a:spcBef>
                <a:spcPts val="400"/>
              </a:spcBef>
              <a:spcAft>
                <a:spcPts val="0"/>
              </a:spcAft>
              <a:buClr>
                <a:schemeClr val="dk1"/>
              </a:buClr>
              <a:buSzPts val="1333"/>
              <a:buNone/>
              <a:defRPr sz="1333"/>
            </a:lvl3pPr>
            <a:lvl4pPr marL="1828800" lvl="3" indent="-228600" algn="l">
              <a:lnSpc>
                <a:spcPct val="150000"/>
              </a:lnSpc>
              <a:spcBef>
                <a:spcPts val="240"/>
              </a:spcBef>
              <a:spcAft>
                <a:spcPts val="0"/>
              </a:spcAft>
              <a:buClr>
                <a:schemeClr val="dk1"/>
              </a:buClr>
              <a:buSzPts val="1200"/>
              <a:buNone/>
              <a:defRPr sz="1200"/>
            </a:lvl4pPr>
            <a:lvl5pPr marL="2286000" lvl="4" indent="-228600" algn="l">
              <a:lnSpc>
                <a:spcPct val="150000"/>
              </a:lnSpc>
              <a:spcBef>
                <a:spcPts val="240"/>
              </a:spcBef>
              <a:spcAft>
                <a:spcPts val="0"/>
              </a:spcAft>
              <a:buClr>
                <a:schemeClr val="dk1"/>
              </a:buClr>
              <a:buSzPts val="1200"/>
              <a:buNone/>
              <a:defRPr sz="1200"/>
            </a:lvl5pPr>
            <a:lvl6pPr marL="2743200" lvl="5" indent="-228600" algn="l">
              <a:lnSpc>
                <a:spcPct val="100000"/>
              </a:lnSpc>
              <a:spcBef>
                <a:spcPts val="240"/>
              </a:spcBef>
              <a:spcAft>
                <a:spcPts val="0"/>
              </a:spcAft>
              <a:buClr>
                <a:schemeClr val="dk1"/>
              </a:buClr>
              <a:buSzPts val="1200"/>
              <a:buNone/>
              <a:defRPr sz="1200"/>
            </a:lvl6pPr>
            <a:lvl7pPr marL="3200400" lvl="6" indent="-228600" algn="l">
              <a:lnSpc>
                <a:spcPct val="100000"/>
              </a:lnSpc>
              <a:spcBef>
                <a:spcPts val="240"/>
              </a:spcBef>
              <a:spcAft>
                <a:spcPts val="0"/>
              </a:spcAft>
              <a:buClr>
                <a:schemeClr val="dk1"/>
              </a:buClr>
              <a:buSzPts val="1200"/>
              <a:buNone/>
              <a:defRPr sz="1200"/>
            </a:lvl7pPr>
            <a:lvl8pPr marL="3657600" lvl="7" indent="-228600" algn="l">
              <a:lnSpc>
                <a:spcPct val="100000"/>
              </a:lnSpc>
              <a:spcBef>
                <a:spcPts val="240"/>
              </a:spcBef>
              <a:spcAft>
                <a:spcPts val="0"/>
              </a:spcAft>
              <a:buClr>
                <a:schemeClr val="dk1"/>
              </a:buClr>
              <a:buSzPts val="1200"/>
              <a:buNone/>
              <a:defRPr sz="1200"/>
            </a:lvl8pPr>
            <a:lvl9pPr marL="4114800" lvl="8" indent="-228600" algn="l">
              <a:lnSpc>
                <a:spcPct val="100000"/>
              </a:lnSpc>
              <a:spcBef>
                <a:spcPts val="240"/>
              </a:spcBef>
              <a:spcAft>
                <a:spcPts val="0"/>
              </a:spcAft>
              <a:buClr>
                <a:schemeClr val="dk1"/>
              </a:buClr>
              <a:buSzPts val="1200"/>
              <a:buNone/>
              <a:defRPr sz="1200"/>
            </a:lvl9pPr>
          </a:lstStyle>
          <a:p>
            <a:endParaRPr/>
          </a:p>
        </p:txBody>
      </p:sp>
      <p:sp>
        <p:nvSpPr>
          <p:cNvPr id="60" name="Google Shape;60;p28"/>
          <p:cNvSpPr txBox="1">
            <a:spLocks noGrp="1"/>
          </p:cNvSpPr>
          <p:nvPr>
            <p:ph type="body" idx="3"/>
          </p:nvPr>
        </p:nvSpPr>
        <p:spPr>
          <a:xfrm>
            <a:off x="5145398" y="2175668"/>
            <a:ext cx="6437007" cy="43973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800"/>
              </a:spcBef>
              <a:spcAft>
                <a:spcPts val="0"/>
              </a:spcAft>
              <a:buClr>
                <a:schemeClr val="dk1"/>
              </a:buClr>
              <a:buSzPts val="2400"/>
              <a:buNone/>
              <a:defRPr sz="2400" b="1" i="0">
                <a:latin typeface="Roboto Slab"/>
                <a:ea typeface="Roboto Slab"/>
                <a:cs typeface="Roboto Slab"/>
                <a:sym typeface="Roboto Slab"/>
              </a:defRPr>
            </a:lvl1pPr>
            <a:lvl2pPr marL="914400" lvl="1" indent="-228600" algn="l">
              <a:lnSpc>
                <a:spcPct val="150000"/>
              </a:lnSpc>
              <a:spcBef>
                <a:spcPts val="0"/>
              </a:spcBef>
              <a:spcAft>
                <a:spcPts val="0"/>
              </a:spcAft>
              <a:buClr>
                <a:schemeClr val="dk1"/>
              </a:buClr>
              <a:buSzPts val="1600"/>
              <a:buNone/>
              <a:defRPr sz="1600"/>
            </a:lvl2pPr>
            <a:lvl3pPr marL="1371600" lvl="2" indent="-228600" algn="l">
              <a:lnSpc>
                <a:spcPct val="150000"/>
              </a:lnSpc>
              <a:spcBef>
                <a:spcPts val="400"/>
              </a:spcBef>
              <a:spcAft>
                <a:spcPts val="0"/>
              </a:spcAft>
              <a:buClr>
                <a:schemeClr val="dk1"/>
              </a:buClr>
              <a:buSzPts val="1333"/>
              <a:buNone/>
              <a:defRPr sz="1333"/>
            </a:lvl3pPr>
            <a:lvl4pPr marL="1828800" lvl="3" indent="-228600" algn="l">
              <a:lnSpc>
                <a:spcPct val="150000"/>
              </a:lnSpc>
              <a:spcBef>
                <a:spcPts val="240"/>
              </a:spcBef>
              <a:spcAft>
                <a:spcPts val="0"/>
              </a:spcAft>
              <a:buClr>
                <a:schemeClr val="dk1"/>
              </a:buClr>
              <a:buSzPts val="1200"/>
              <a:buNone/>
              <a:defRPr sz="1200"/>
            </a:lvl4pPr>
            <a:lvl5pPr marL="2286000" lvl="4" indent="-228600" algn="l">
              <a:lnSpc>
                <a:spcPct val="150000"/>
              </a:lnSpc>
              <a:spcBef>
                <a:spcPts val="240"/>
              </a:spcBef>
              <a:spcAft>
                <a:spcPts val="0"/>
              </a:spcAft>
              <a:buClr>
                <a:schemeClr val="dk1"/>
              </a:buClr>
              <a:buSzPts val="1200"/>
              <a:buNone/>
              <a:defRPr sz="1200"/>
            </a:lvl5pPr>
            <a:lvl6pPr marL="2743200" lvl="5" indent="-228600" algn="l">
              <a:lnSpc>
                <a:spcPct val="100000"/>
              </a:lnSpc>
              <a:spcBef>
                <a:spcPts val="240"/>
              </a:spcBef>
              <a:spcAft>
                <a:spcPts val="0"/>
              </a:spcAft>
              <a:buClr>
                <a:schemeClr val="dk1"/>
              </a:buClr>
              <a:buSzPts val="1200"/>
              <a:buNone/>
              <a:defRPr sz="1200"/>
            </a:lvl6pPr>
            <a:lvl7pPr marL="3200400" lvl="6" indent="-228600" algn="l">
              <a:lnSpc>
                <a:spcPct val="100000"/>
              </a:lnSpc>
              <a:spcBef>
                <a:spcPts val="240"/>
              </a:spcBef>
              <a:spcAft>
                <a:spcPts val="0"/>
              </a:spcAft>
              <a:buClr>
                <a:schemeClr val="dk1"/>
              </a:buClr>
              <a:buSzPts val="1200"/>
              <a:buNone/>
              <a:defRPr sz="1200"/>
            </a:lvl7pPr>
            <a:lvl8pPr marL="3657600" lvl="7" indent="-228600" algn="l">
              <a:lnSpc>
                <a:spcPct val="100000"/>
              </a:lnSpc>
              <a:spcBef>
                <a:spcPts val="240"/>
              </a:spcBef>
              <a:spcAft>
                <a:spcPts val="0"/>
              </a:spcAft>
              <a:buClr>
                <a:schemeClr val="dk1"/>
              </a:buClr>
              <a:buSzPts val="1200"/>
              <a:buNone/>
              <a:defRPr sz="1200"/>
            </a:lvl8pPr>
            <a:lvl9pPr marL="4114800" lvl="8" indent="-228600" algn="l">
              <a:lnSpc>
                <a:spcPct val="100000"/>
              </a:lnSpc>
              <a:spcBef>
                <a:spcPts val="240"/>
              </a:spcBef>
              <a:spcAft>
                <a:spcPts val="0"/>
              </a:spcAft>
              <a:buClr>
                <a:schemeClr val="dk1"/>
              </a:buClr>
              <a:buSzPts val="1200"/>
              <a:buNone/>
              <a:defRPr sz="1200"/>
            </a:lvl9pPr>
          </a:lstStyle>
          <a:p>
            <a:endParaRPr/>
          </a:p>
        </p:txBody>
      </p:sp>
      <p:sp>
        <p:nvSpPr>
          <p:cNvPr id="61" name="Google Shape;61;p28"/>
          <p:cNvSpPr txBox="1">
            <a:spLocks noGrp="1"/>
          </p:cNvSpPr>
          <p:nvPr>
            <p:ph type="sldNum" idx="12"/>
          </p:nvPr>
        </p:nvSpPr>
        <p:spPr>
          <a:xfrm>
            <a:off x="11740453" y="6490758"/>
            <a:ext cx="344553" cy="23018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67"/>
              <a:buFont typeface="Arial"/>
              <a:buNone/>
              <a:defRPr sz="1467" b="1" i="0" u="none" strike="noStrike" cap="none">
                <a:solidFill>
                  <a:srgbClr val="FFFFFF"/>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467"/>
              <a:buFont typeface="Arial"/>
              <a:buNone/>
              <a:defRPr sz="1467" b="1" i="0" u="none" strike="noStrike" cap="none">
                <a:solidFill>
                  <a:srgbClr val="FFFFFF"/>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467"/>
              <a:buFont typeface="Arial"/>
              <a:buNone/>
              <a:defRPr sz="1467" b="1" i="0" u="none" strike="noStrike" cap="none">
                <a:solidFill>
                  <a:srgbClr val="FFFFFF"/>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467"/>
              <a:buFont typeface="Arial"/>
              <a:buNone/>
              <a:defRPr sz="1467" b="1" i="0" u="none" strike="noStrike" cap="none">
                <a:solidFill>
                  <a:srgbClr val="FFFFFF"/>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467"/>
              <a:buFont typeface="Arial"/>
              <a:buNone/>
              <a:defRPr sz="1467" b="1" i="0" u="none" strike="noStrike" cap="none">
                <a:solidFill>
                  <a:srgbClr val="FFFFFF"/>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467"/>
              <a:buFont typeface="Arial"/>
              <a:buNone/>
              <a:defRPr sz="1467" b="1" i="0" u="none" strike="noStrike" cap="none">
                <a:solidFill>
                  <a:srgbClr val="FFFFFF"/>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467"/>
              <a:buFont typeface="Arial"/>
              <a:buNone/>
              <a:defRPr sz="1467" b="1" i="0" u="none" strike="noStrike" cap="none">
                <a:solidFill>
                  <a:srgbClr val="FFFFFF"/>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467"/>
              <a:buFont typeface="Arial"/>
              <a:buNone/>
              <a:defRPr sz="1467" b="1" i="0" u="none" strike="noStrike" cap="none">
                <a:solidFill>
                  <a:srgbClr val="FFFFFF"/>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467"/>
              <a:buFont typeface="Arial"/>
              <a:buNone/>
              <a:defRPr sz="1467" b="1" i="0" u="none" strike="noStrike" cap="none">
                <a:solidFill>
                  <a:srgbClr val="FFFFFF"/>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2" name="Title 1"/>
          <p:cNvSpPr>
            <a:spLocks noGrp="1"/>
          </p:cNvSpPr>
          <p:nvPr>
            <p:ph type="title"/>
          </p:nvPr>
        </p:nvSpPr>
        <p:spPr/>
        <p:txBody>
          <a:bodyPr/>
          <a:lstStyle/>
          <a:p>
            <a:r>
              <a:rPr lang="en-US" smtClean="0"/>
              <a:t>Click to edit Master title style</a:t>
            </a: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67494"/>
            <a:ext cx="109728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609600" y="1882808"/>
            <a:ext cx="10972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388608" y="6480048"/>
            <a:ext cx="2844800" cy="301752"/>
          </a:xfrm>
        </p:spPr>
        <p:txBody>
          <a:bodyPr/>
          <a:lstStyle/>
          <a:p>
            <a:fld id="{74CBEAF9-9E58-4CC8-A6FF-6DD8A58DEEA4}" type="datetimeFigureOut">
              <a:rPr lang="en-US" smtClean="0"/>
              <a:pPr/>
              <a:t>10/21/2022</a:t>
            </a:fld>
            <a:endParaRPr lang="en-US"/>
          </a:p>
        </p:txBody>
      </p:sp>
      <p:sp>
        <p:nvSpPr>
          <p:cNvPr id="5" name="Footer Placeholder 4"/>
          <p:cNvSpPr>
            <a:spLocks noGrp="1"/>
          </p:cNvSpPr>
          <p:nvPr>
            <p:ph type="ftr" sz="quarter" idx="11"/>
          </p:nvPr>
        </p:nvSpPr>
        <p:spPr>
          <a:xfrm>
            <a:off x="609600" y="6480970"/>
            <a:ext cx="5680075" cy="300831"/>
          </a:xfrm>
        </p:spPr>
        <p:txBody>
          <a:bodyPr/>
          <a:lstStyle/>
          <a:p>
            <a:endParaRPr kumimoji="0" lang="en-US"/>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a:t>‹#›</a:t>
            </a:fld>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9379" y="7035"/>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10387963" y="93786"/>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9274176" y="6477000"/>
            <a:ext cx="2844800" cy="304800"/>
          </a:xfrm>
        </p:spPr>
        <p:txBody>
          <a:bodyPr/>
          <a:lstStyle/>
          <a:p>
            <a:fld id="{74CBEAF9-9E58-4CC8-A6FF-6DD8A58DEEA4}" type="datetimeFigureOut">
              <a:rPr lang="en-US" smtClean="0"/>
              <a:pPr/>
              <a:t>10/21/2022</a:t>
            </a:fld>
            <a:endParaRPr lang="en-US"/>
          </a:p>
        </p:txBody>
      </p:sp>
      <p:sp>
        <p:nvSpPr>
          <p:cNvPr id="5" name="Footer Placeholder 4"/>
          <p:cNvSpPr>
            <a:spLocks noGrp="1"/>
          </p:cNvSpPr>
          <p:nvPr>
            <p:ph type="ftr" sz="quarter" idx="11"/>
          </p:nvPr>
        </p:nvSpPr>
        <p:spPr>
          <a:xfrm>
            <a:off x="3492501" y="6480970"/>
            <a:ext cx="5680075" cy="300831"/>
          </a:xfrm>
        </p:spPr>
        <p:txBody>
          <a:bodyPr/>
          <a:lstStyle/>
          <a:p>
            <a:endParaRPr kumimoji="0" lang="en-US"/>
          </a:p>
        </p:txBody>
      </p:sp>
      <p:sp>
        <p:nvSpPr>
          <p:cNvPr id="6" name="Slide Number Placeholder 5"/>
          <p:cNvSpPr>
            <a:spLocks noGrp="1"/>
          </p:cNvSpPr>
          <p:nvPr>
            <p:ph type="sldNum" sz="quarter" idx="12"/>
          </p:nvPr>
        </p:nvSpPr>
        <p:spPr>
          <a:xfrm>
            <a:off x="11268075" y="809625"/>
            <a:ext cx="670560" cy="300831"/>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a:t>
            </a:fld>
            <a:endParaRPr lang="en-US"/>
          </a:p>
        </p:txBody>
      </p:sp>
      <p:cxnSp>
        <p:nvCxnSpPr>
          <p:cNvPr id="11" name="Straight Connector 10"/>
          <p:cNvCxnSpPr/>
          <p:nvPr/>
        </p:nvCxnSpPr>
        <p:spPr>
          <a:xfrm rot="10800000">
            <a:off x="8625059" y="9381"/>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08000" y="271465"/>
            <a:ext cx="9652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08000" y="1633536"/>
            <a:ext cx="51816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388608" y="6480969"/>
            <a:ext cx="2844800" cy="301752"/>
          </a:xfrm>
        </p:spPr>
        <p:txBody>
          <a:bodyPr/>
          <a:lstStyle/>
          <a:p>
            <a:fld id="{74CBEAF9-9E58-4CC8-A6FF-6DD8A58DEEA4}" type="datetimeFigureOut">
              <a:rPr lang="en-US" smtClean="0"/>
              <a:pPr/>
              <a:t>10/21/2022</a:t>
            </a:fld>
            <a:endParaRPr lang="en-US"/>
          </a:p>
        </p:txBody>
      </p:sp>
      <p:sp>
        <p:nvSpPr>
          <p:cNvPr id="6" name="Footer Placeholder 5"/>
          <p:cNvSpPr>
            <a:spLocks noGrp="1"/>
          </p:cNvSpPr>
          <p:nvPr>
            <p:ph type="ftr" sz="quarter" idx="11"/>
          </p:nvPr>
        </p:nvSpPr>
        <p:spPr>
          <a:xfrm>
            <a:off x="609600" y="6480969"/>
            <a:ext cx="5680075" cy="301752"/>
          </a:xfrm>
        </p:spPr>
        <p:txBody>
          <a:bodyPr/>
          <a:lstStyle/>
          <a:p>
            <a:endParaRPr kumimoji="0" lang="en-US"/>
          </a:p>
        </p:txBody>
      </p:sp>
      <p:sp>
        <p:nvSpPr>
          <p:cNvPr id="7" name="Slide Number Placeholder 6"/>
          <p:cNvSpPr>
            <a:spLocks noGrp="1"/>
          </p:cNvSpPr>
          <p:nvPr>
            <p:ph type="sldNum" sz="quarter" idx="12"/>
          </p:nvPr>
        </p:nvSpPr>
        <p:spPr>
          <a:xfrm>
            <a:off x="10119360" y="6480969"/>
            <a:ext cx="670560" cy="301752"/>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30931" y="290732"/>
            <a:ext cx="14224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820008" y="290732"/>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820008" y="3427124"/>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696307" y="290732"/>
            <a:ext cx="9144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696307" y="3427124"/>
            <a:ext cx="9144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6388608" y="6480969"/>
            <a:ext cx="2840736" cy="301752"/>
          </a:xfrm>
        </p:spPr>
        <p:txBody>
          <a:bodyPr/>
          <a:lstStyle/>
          <a:p>
            <a:fld id="{74CBEAF9-9E58-4CC8-A6FF-6DD8A58DEEA4}" type="datetimeFigureOut">
              <a:rPr lang="en-US" smtClean="0"/>
              <a:pPr/>
              <a:t>10/21/2022</a:t>
            </a:fld>
            <a:endParaRPr lang="en-US"/>
          </a:p>
        </p:txBody>
      </p:sp>
      <p:sp>
        <p:nvSpPr>
          <p:cNvPr id="8" name="Footer Placeholder 7"/>
          <p:cNvSpPr>
            <a:spLocks noGrp="1"/>
          </p:cNvSpPr>
          <p:nvPr>
            <p:ph type="ftr" sz="quarter" idx="11"/>
          </p:nvPr>
        </p:nvSpPr>
        <p:spPr>
          <a:xfrm>
            <a:off x="609600" y="6480969"/>
            <a:ext cx="5681472" cy="301752"/>
          </a:xfrm>
        </p:spPr>
        <p:txBody>
          <a:bodyPr/>
          <a:lstStyle/>
          <a:p>
            <a:endParaRPr kumimoji="0" lang="en-US"/>
          </a:p>
        </p:txBody>
      </p:sp>
      <p:sp>
        <p:nvSpPr>
          <p:cNvPr id="9" name="Slide Number Placeholder 8"/>
          <p:cNvSpPr>
            <a:spLocks noGrp="1"/>
          </p:cNvSpPr>
          <p:nvPr>
            <p:ph type="sldNum" sz="quarter" idx="12"/>
          </p:nvPr>
        </p:nvSpPr>
        <p:spPr>
          <a:xfrm>
            <a:off x="10119360" y="6483096"/>
            <a:ext cx="670560" cy="301752"/>
          </a:xfrm>
        </p:spPr>
        <p:txBody>
          <a:bodyPr/>
          <a:lstStyle>
            <a:lvl1pPr algn="ctr">
              <a:defRPr/>
            </a:lvl1p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4CBEAF9-9E58-4CC8-A6FF-6DD8A58DEEA4}" type="datetimeFigureOut">
              <a:rPr lang="en-US" smtClean="0"/>
              <a:pPr/>
              <a:t>10/21/2022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388608" y="6480969"/>
            <a:ext cx="2844800" cy="301752"/>
          </a:xfrm>
        </p:spPr>
        <p:txBody>
          <a:bodyPr/>
          <a:lstStyle/>
          <a:p>
            <a:fld id="{74CBEAF9-9E58-4CC8-A6FF-6DD8A58DEEA4}" type="datetimeFigureOut">
              <a:rPr lang="en-US" smtClean="0"/>
              <a:pPr/>
              <a:t>10/21/2022</a:t>
            </a:fld>
            <a:endParaRPr lang="en-US"/>
          </a:p>
        </p:txBody>
      </p:sp>
      <p:sp>
        <p:nvSpPr>
          <p:cNvPr id="3" name="Footer Placeholder 2"/>
          <p:cNvSpPr>
            <a:spLocks noGrp="1"/>
          </p:cNvSpPr>
          <p:nvPr>
            <p:ph type="ftr" sz="quarter" idx="11"/>
          </p:nvPr>
        </p:nvSpPr>
        <p:spPr>
          <a:xfrm>
            <a:off x="609600" y="6481891"/>
            <a:ext cx="5680075" cy="300831"/>
          </a:xfrm>
        </p:spPr>
        <p:txBody>
          <a:bodyPr/>
          <a:lstStyle/>
          <a:p>
            <a:endParaRPr kumimoji="0" lang="en-US"/>
          </a:p>
        </p:txBody>
      </p:sp>
      <p:sp>
        <p:nvSpPr>
          <p:cNvPr id="4" name="Slide Number Placeholder 3"/>
          <p:cNvSpPr>
            <a:spLocks noGrp="1"/>
          </p:cNvSpPr>
          <p:nvPr>
            <p:ph type="sldNum" sz="quarter" idx="12"/>
          </p:nvPr>
        </p:nvSpPr>
        <p:spPr>
          <a:xfrm>
            <a:off x="10119360" y="6480969"/>
            <a:ext cx="670560" cy="301752"/>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367664"/>
            <a:ext cx="12192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514475" y="367664"/>
            <a:ext cx="32512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868333" y="320040"/>
            <a:ext cx="7034784"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371968" y="6556248"/>
            <a:ext cx="2844800" cy="301752"/>
          </a:xfrm>
        </p:spPr>
        <p:txBody>
          <a:bodyPr/>
          <a:lstStyle>
            <a:lvl1pPr>
              <a:defRPr sz="900"/>
            </a:lvl1pPr>
          </a:lstStyle>
          <a:p>
            <a:fld id="{74CBEAF9-9E58-4CC8-A6FF-6DD8A58DEEA4}" type="datetimeFigureOut">
              <a:rPr lang="en-US" smtClean="0"/>
              <a:pPr/>
              <a:t>10/21/2022</a:t>
            </a:fld>
            <a:endParaRPr lang="en-US"/>
          </a:p>
        </p:txBody>
      </p:sp>
      <p:sp>
        <p:nvSpPr>
          <p:cNvPr id="6" name="Footer Placeholder 5"/>
          <p:cNvSpPr>
            <a:spLocks noGrp="1"/>
          </p:cNvSpPr>
          <p:nvPr>
            <p:ph type="ftr" sz="quarter" idx="11"/>
          </p:nvPr>
        </p:nvSpPr>
        <p:spPr>
          <a:xfrm>
            <a:off x="1514475" y="6556248"/>
            <a:ext cx="6857493" cy="301752"/>
          </a:xfrm>
        </p:spPr>
        <p:txBody>
          <a:bodyPr/>
          <a:lstStyle>
            <a:lvl1pPr>
              <a:defRPr sz="900"/>
            </a:lvl1pPr>
          </a:lstStyle>
          <a:p>
            <a:endParaRPr kumimoji="0" lang="en-US" dirty="0"/>
          </a:p>
        </p:txBody>
      </p:sp>
      <p:sp>
        <p:nvSpPr>
          <p:cNvPr id="7" name="Slide Number Placeholder 6"/>
          <p:cNvSpPr>
            <a:spLocks noGrp="1"/>
          </p:cNvSpPr>
          <p:nvPr>
            <p:ph type="sldNum" sz="quarter" idx="12"/>
          </p:nvPr>
        </p:nvSpPr>
        <p:spPr>
          <a:xfrm>
            <a:off x="11214101" y="6556248"/>
            <a:ext cx="670560" cy="301752"/>
          </a:xfrm>
        </p:spPr>
        <p:txBody>
          <a:bodyPr/>
          <a:lstStyle>
            <a:lvl1pPr>
              <a:defRPr sz="900"/>
            </a:lvl1p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a:t>
            </a:fld>
            <a:endParaRPr lang="en-US"/>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150896"/>
            <a:ext cx="12192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517649" y="373966"/>
            <a:ext cx="9777984"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524000" y="5867400"/>
            <a:ext cx="9777984"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8144256" y="6556248"/>
            <a:ext cx="2804160" cy="301752"/>
          </a:xfrm>
        </p:spPr>
        <p:txBody>
          <a:bodyPr/>
          <a:lstStyle>
            <a:lvl1pPr>
              <a:defRPr sz="900"/>
            </a:lvl1pPr>
          </a:lstStyle>
          <a:p>
            <a:fld id="{74CBEAF9-9E58-4CC8-A6FF-6DD8A58DEEA4}" type="datetimeFigureOut">
              <a:rPr lang="en-US" smtClean="0"/>
              <a:pPr/>
              <a:t>10/21/2022</a:t>
            </a:fld>
            <a:endParaRPr lang="en-US"/>
          </a:p>
        </p:txBody>
      </p:sp>
      <p:sp>
        <p:nvSpPr>
          <p:cNvPr id="6" name="Footer Placeholder 5"/>
          <p:cNvSpPr>
            <a:spLocks noGrp="1"/>
          </p:cNvSpPr>
          <p:nvPr>
            <p:ph type="ftr" sz="quarter" idx="11"/>
          </p:nvPr>
        </p:nvSpPr>
        <p:spPr>
          <a:xfrm>
            <a:off x="1560576" y="6557169"/>
            <a:ext cx="6597429" cy="301752"/>
          </a:xfrm>
        </p:spPr>
        <p:txBody>
          <a:bodyPr/>
          <a:lstStyle>
            <a:lvl1pPr>
              <a:defRPr sz="900"/>
            </a:lvl1pPr>
          </a:lstStyle>
          <a:p>
            <a:endParaRPr kumimoji="0" lang="en-US"/>
          </a:p>
        </p:txBody>
      </p:sp>
      <p:sp>
        <p:nvSpPr>
          <p:cNvPr id="7" name="Slide Number Placeholder 6"/>
          <p:cNvSpPr>
            <a:spLocks noGrp="1"/>
          </p:cNvSpPr>
          <p:nvPr>
            <p:ph type="sldNum" sz="quarter" idx="12"/>
          </p:nvPr>
        </p:nvSpPr>
        <p:spPr>
          <a:xfrm>
            <a:off x="10956256" y="6556248"/>
            <a:ext cx="487680" cy="301752"/>
          </a:xfrm>
        </p:spPr>
        <p:txBody>
          <a:bodyPr/>
          <a:lstStyle>
            <a:lvl1pPr algn="ctr">
              <a:defRPr sz="900"/>
            </a:lvl1p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a:t>
            </a:fld>
            <a:endParaRPr lang="en-US"/>
          </a:p>
        </p:txBody>
      </p:sp>
    </p:spTree>
  </p:cSld>
  <p:clrMapOvr>
    <a:overrideClrMapping bg1="dk1" tx1="lt1" bg2="dk2" tx2="lt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9379" y="14069"/>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8625059" y="4948410"/>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609600" y="267494"/>
            <a:ext cx="109728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882808"/>
            <a:ext cx="109728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388608" y="6480969"/>
            <a:ext cx="2844800" cy="301752"/>
          </a:xfrm>
          <a:prstGeom prst="rect">
            <a:avLst/>
          </a:prstGeom>
        </p:spPr>
        <p:txBody>
          <a:bodyPr vert="horz" anchor="b"/>
          <a:lstStyle>
            <a:lvl1pPr algn="l" eaLnBrk="1" latinLnBrk="0" hangingPunct="1">
              <a:defRPr kumimoji="0" sz="1000" b="0">
                <a:solidFill>
                  <a:schemeClr val="tx1"/>
                </a:solidFill>
              </a:defRPr>
            </a:lvl1pPr>
          </a:lstStyle>
          <a:p>
            <a:pPr algn="l" eaLnBrk="1" latinLnBrk="0" hangingPunct="1"/>
            <a:fld id="{74CBEAF9-9E58-4CC8-A6FF-6DD8A58DEEA4}" type="datetimeFigureOut">
              <a:rPr lang="en-US" smtClean="0"/>
              <a:pPr algn="l" eaLnBrk="1" latinLnBrk="0" hangingPunct="1"/>
              <a:t>10/21/2022</a:t>
            </a:fld>
            <a:endParaRPr lang="en-US" dirty="0">
              <a:solidFill>
                <a:schemeClr val="accent1">
                  <a:shade val="75000"/>
                </a:schemeClr>
              </a:solidFill>
            </a:endParaRPr>
          </a:p>
        </p:txBody>
      </p:sp>
      <p:sp>
        <p:nvSpPr>
          <p:cNvPr id="3" name="Footer Placeholder 2"/>
          <p:cNvSpPr>
            <a:spLocks noGrp="1"/>
          </p:cNvSpPr>
          <p:nvPr>
            <p:ph type="ftr" sz="quarter" idx="3"/>
          </p:nvPr>
        </p:nvSpPr>
        <p:spPr>
          <a:xfrm>
            <a:off x="609600" y="6481891"/>
            <a:ext cx="5680075" cy="300831"/>
          </a:xfrm>
          <a:prstGeom prst="rect">
            <a:avLst/>
          </a:prstGeom>
        </p:spPr>
        <p:txBody>
          <a:bodyPr vert="horz" anchor="b"/>
          <a:lstStyle>
            <a:lvl1pPr algn="r" eaLnBrk="1" latinLnBrk="0" hangingPunct="1">
              <a:defRPr kumimoji="0" sz="1000">
                <a:solidFill>
                  <a:schemeClr val="tx1"/>
                </a:solidFill>
              </a:defRPr>
            </a:lvl1pPr>
          </a:lstStyle>
          <a:p>
            <a:pPr algn="r" eaLnBrk="1" latinLnBrk="0" hangingPunct="1"/>
            <a:endParaRPr kumimoji="0" lang="en-US" dirty="0">
              <a:solidFill>
                <a:schemeClr val="accent1">
                  <a:shade val="75000"/>
                </a:schemeClr>
              </a:solidFill>
            </a:endParaRPr>
          </a:p>
        </p:txBody>
      </p:sp>
      <p:sp>
        <p:nvSpPr>
          <p:cNvPr id="23" name="Slide Number Placeholder 22"/>
          <p:cNvSpPr>
            <a:spLocks noGrp="1"/>
          </p:cNvSpPr>
          <p:nvPr>
            <p:ph type="sldNum" sz="quarter" idx="4"/>
          </p:nvPr>
        </p:nvSpPr>
        <p:spPr>
          <a:xfrm>
            <a:off x="10119360" y="6480969"/>
            <a:ext cx="670560" cy="301752"/>
          </a:xfrm>
          <a:prstGeom prst="rect">
            <a:avLst/>
          </a:prstGeom>
        </p:spPr>
        <p:txBody>
          <a:bodyPr vert="horz" anchor="b"/>
          <a:lstStyle>
            <a:lvl1pPr algn="ctr" eaLnBrk="1" latinLnBrk="0" hangingPunct="1">
              <a:defRPr kumimoji="0" sz="1200">
                <a:solidFill>
                  <a:schemeClr val="tx1"/>
                </a:solidFill>
              </a:defRPr>
            </a:lvl1p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a:t>
            </a:fld>
            <a:endParaRPr lang="en-US"/>
          </a:p>
        </p:txBody>
      </p:sp>
    </p:spTree>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656" r:id="rId15"/>
  </p:sldLayoutIdLst>
  <p:hf hdr="0" ftr="0" dt="0"/>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6" Type="http://schemas.microsoft.com/office/2007/relationships/diagramDrawing" Target="../diagrams/drawing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Clinical_trial" TargetMode="External"/><Relationship Id="rId2" Type="http://schemas.openxmlformats.org/officeDocument/2006/relationships/hyperlink" Target="https://en.wikipedia.org/wiki/Case_report_form" TargetMode="External"/><Relationship Id="rId1" Type="http://schemas.openxmlformats.org/officeDocument/2006/relationships/slideLayout" Target="../slideLayouts/slideLayout14.xml"/><Relationship Id="rId6" Type="http://schemas.openxmlformats.org/officeDocument/2006/relationships/hyperlink" Target="https://en.wikipedia.org/wiki/Institutional_Review_Board" TargetMode="External"/><Relationship Id="rId5" Type="http://schemas.openxmlformats.org/officeDocument/2006/relationships/hyperlink" Target="https://en.wikipedia.org/wiki/Statistics" TargetMode="External"/><Relationship Id="rId4" Type="http://schemas.openxmlformats.org/officeDocument/2006/relationships/hyperlink" Target="https://en.wikipedia.org/wiki/Adverse_event"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38.png"/><Relationship Id="rId4" Type="http://schemas.openxmlformats.org/officeDocument/2006/relationships/image" Target="../media/image137.png"/></Relationships>
</file>

<file path=ppt/slides/_rels/slide1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73.xml.rels><?xml version="1.0" encoding="UTF-8" standalone="yes"?>
<Relationships xmlns="http://schemas.openxmlformats.org/package/2006/relationships"><Relationship Id="rId3" Type="http://schemas.openxmlformats.org/officeDocument/2006/relationships/hyperlink" Target="https://www.cdisc.org/standards/foundational/sdtm" TargetMode="External"/><Relationship Id="rId2" Type="http://schemas.openxmlformats.org/officeDocument/2006/relationships/hyperlink" Target="https://www.cdisc.org/" TargetMode="Externa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hyperlink" Target="https://www.lexjansen.com/phuse/2012/is/IS04.pdf" TargetMode="External"/><Relationship Id="rId2" Type="http://schemas.openxmlformats.org/officeDocument/2006/relationships/hyperlink" Target="https://www.cdisc.org/standards/foundational/sdtm" TargetMode="Externa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www.projectdatasphere.org/" TargetMode="External"/><Relationship Id="rId2" Type="http://schemas.openxmlformats.org/officeDocument/2006/relationships/hyperlink" Target="https://clinicaltrials.gov/"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hyperlink" Target="https://unsplash.com/s/photos/clinical-trials?utm_source=unsplash&amp;utm_medium=referral&amp;utm_content=creditCopyText" TargetMode="External"/><Relationship Id="rId4" Type="http://schemas.openxmlformats.org/officeDocument/2006/relationships/hyperlink" Target="https://unsplash.com/@nci?utm_source=unsplash&amp;utm_medium=referral&amp;utm_content=creditCopyText"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Report" TargetMode="External"/><Relationship Id="rId3" Type="http://schemas.openxmlformats.org/officeDocument/2006/relationships/hyperlink" Target="https://en.wikipedia.org/wiki/Clinical_trials" TargetMode="External"/><Relationship Id="rId7" Type="http://schemas.openxmlformats.org/officeDocument/2006/relationships/hyperlink" Target="https://en.wikipedia.org/wiki/Data_validation" TargetMode="External"/><Relationship Id="rId12" Type="http://schemas.openxmlformats.org/officeDocument/2006/relationships/hyperlink" Target="https://en.wikipedia.org/wiki/Medical_device" TargetMode="External"/><Relationship Id="rId2" Type="http://schemas.openxmlformats.org/officeDocument/2006/relationships/hyperlink" Target="https://en.wikipedia.org/wiki/Clinical_data_acquisition" TargetMode="External"/><Relationship Id="rId1" Type="http://schemas.openxmlformats.org/officeDocument/2006/relationships/slideLayout" Target="../slideLayouts/slideLayout13.xml"/><Relationship Id="rId6" Type="http://schemas.openxmlformats.org/officeDocument/2006/relationships/hyperlink" Target="https://en.wikipedia.org/wiki/Graphical_user_interface" TargetMode="External"/><Relationship Id="rId11" Type="http://schemas.openxmlformats.org/officeDocument/2006/relationships/hyperlink" Target="https://en.wikipedia.org/wiki/Postmarketing_surveillance" TargetMode="External"/><Relationship Id="rId5" Type="http://schemas.openxmlformats.org/officeDocument/2006/relationships/hyperlink" Target="https://en.wikipedia.org/wiki/Contract_research_organization" TargetMode="External"/><Relationship Id="rId10" Type="http://schemas.openxmlformats.org/officeDocument/2006/relationships/hyperlink" Target="https://en.wikipedia.org/wiki/Pharmacovigilance" TargetMode="External"/><Relationship Id="rId4" Type="http://schemas.openxmlformats.org/officeDocument/2006/relationships/hyperlink" Target="https://en.wikipedia.org/wiki/Electronic_data_capture" TargetMode="External"/><Relationship Id="rId9" Type="http://schemas.openxmlformats.org/officeDocument/2006/relationships/hyperlink" Target="https://en.wikipedia.org/wiki/Biotechnology"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Drag-and-drop" TargetMode="External"/><Relationship Id="rId2" Type="http://schemas.openxmlformats.org/officeDocument/2006/relationships/hyperlink" Target="https://en.wikipedia.org/wiki/Point-and-click" TargetMode="External"/><Relationship Id="rId1" Type="http://schemas.openxmlformats.org/officeDocument/2006/relationships/slideLayout" Target="../slideLayouts/slideLayout13.xml"/><Relationship Id="rId4" Type="http://schemas.openxmlformats.org/officeDocument/2006/relationships/hyperlink" Target="https://en.wikipedia.org/wiki/Electronic_data_capture"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6" Type="http://schemas.microsoft.com/office/2007/relationships/diagramDrawing" Target="../diagrams/drawing4.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hyperlink" Target="https://en.wikipedia.org/wiki/Trial_master_file" TargetMode="Externa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Biotechnology" TargetMode="External"/><Relationship Id="rId2" Type="http://schemas.openxmlformats.org/officeDocument/2006/relationships/hyperlink" Target="https://en.wikipedia.org/wiki/Software" TargetMode="External"/><Relationship Id="rId1" Type="http://schemas.openxmlformats.org/officeDocument/2006/relationships/slideLayout" Target="../slideLayouts/slideLayout13.xml"/><Relationship Id="rId6" Type="http://schemas.openxmlformats.org/officeDocument/2006/relationships/hyperlink" Target="https://en.wikipedia.org/wiki/Clinical_research" TargetMode="External"/><Relationship Id="rId5" Type="http://schemas.openxmlformats.org/officeDocument/2006/relationships/hyperlink" Target="https://en.wikipedia.org/wiki/Clinical_trial" TargetMode="External"/><Relationship Id="rId4" Type="http://schemas.openxmlformats.org/officeDocument/2006/relationships/hyperlink" Target="https://en.wikipedia.org/wiki/Pharmaceutical"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hyperlink" Target="https://www.ich.org/home.html" TargetMode="External"/><Relationship Id="rId2" Type="http://schemas.openxmlformats.org/officeDocument/2006/relationships/hyperlink" Target="https://www.meddra.org/how-to-use/basics/hierarchy" TargetMode="External"/><Relationship Id="rId1" Type="http://schemas.openxmlformats.org/officeDocument/2006/relationships/slideLayout" Target="../slideLayouts/slideLayout13.xml"/><Relationship Id="rId5" Type="http://schemas.openxmlformats.org/officeDocument/2006/relationships/hyperlink" Target="https://www.meddra.org/about-meddra/organisation/jmo" TargetMode="External"/><Relationship Id="rId4" Type="http://schemas.openxmlformats.org/officeDocument/2006/relationships/hyperlink" Target="https://www.meddra.org/about-meddra/organisation/msso"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smtClean="0"/>
              <a:t>SDTM Training</a:t>
            </a:r>
            <a:endParaRPr dirty="0"/>
          </a:p>
        </p:txBody>
      </p:sp>
      <p:sp>
        <p:nvSpPr>
          <p:cNvPr id="3" name="TextBox 2"/>
          <p:cNvSpPr txBox="1"/>
          <p:nvPr/>
        </p:nvSpPr>
        <p:spPr>
          <a:xfrm>
            <a:off x="8199120" y="5501640"/>
            <a:ext cx="3535680" cy="707886"/>
          </a:xfrm>
          <a:prstGeom prst="rect">
            <a:avLst/>
          </a:prstGeom>
          <a:noFill/>
        </p:spPr>
        <p:txBody>
          <a:bodyPr wrap="square" rtlCol="0">
            <a:spAutoFit/>
          </a:bodyPr>
          <a:lstStyle/>
          <a:p>
            <a:pPr algn="ctr"/>
            <a:r>
              <a:rPr lang="en-US" sz="2000" dirty="0" smtClean="0">
                <a:solidFill>
                  <a:schemeClr val="bg1"/>
                </a:solidFill>
              </a:rPr>
              <a:t>By </a:t>
            </a:r>
            <a:r>
              <a:rPr lang="en-US" sz="2000" dirty="0" err="1" smtClean="0">
                <a:solidFill>
                  <a:schemeClr val="bg1"/>
                </a:solidFill>
              </a:rPr>
              <a:t>Radhakrishnan</a:t>
            </a:r>
            <a:r>
              <a:rPr lang="en-US" sz="2000" dirty="0" smtClean="0">
                <a:solidFill>
                  <a:schemeClr val="bg1"/>
                </a:solidFill>
              </a:rPr>
              <a:t> </a:t>
            </a:r>
            <a:r>
              <a:rPr lang="en-US" sz="2000" dirty="0" err="1" smtClean="0">
                <a:solidFill>
                  <a:schemeClr val="bg1"/>
                </a:solidFill>
              </a:rPr>
              <a:t>Raghuraman</a:t>
            </a:r>
            <a:endParaRPr lang="en-US" sz="20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Concepts in Clinical Trials</a:t>
            </a:r>
            <a:endParaRPr lang="en-IN" dirty="0"/>
          </a:p>
        </p:txBody>
      </p:sp>
      <p:sp>
        <p:nvSpPr>
          <p:cNvPr id="4" name="TextBox 3"/>
          <p:cNvSpPr txBox="1"/>
          <p:nvPr/>
        </p:nvSpPr>
        <p:spPr>
          <a:xfrm>
            <a:off x="1036320" y="1066800"/>
            <a:ext cx="10607040" cy="4832092"/>
          </a:xfrm>
          <a:prstGeom prst="rect">
            <a:avLst/>
          </a:prstGeom>
          <a:noFill/>
        </p:spPr>
        <p:txBody>
          <a:bodyPr wrap="square" rtlCol="0">
            <a:spAutoFit/>
          </a:bodyPr>
          <a:lstStyle/>
          <a:p>
            <a:r>
              <a:rPr lang="en-US" b="1" dirty="0" smtClean="0"/>
              <a:t>Randomization</a:t>
            </a:r>
            <a:r>
              <a:rPr lang="en-US" dirty="0" smtClean="0"/>
              <a:t> of study therapy. When you randomly assign patients to study therapy, you reduce potential treatment bias.</a:t>
            </a:r>
          </a:p>
          <a:p>
            <a:endParaRPr lang="en-US" dirty="0" smtClean="0"/>
          </a:p>
          <a:p>
            <a:r>
              <a:rPr lang="en-US" b="1" dirty="0" smtClean="0"/>
              <a:t>Treatment Blinding </a:t>
            </a:r>
            <a:r>
              <a:rPr lang="en-US" dirty="0" err="1" smtClean="0"/>
              <a:t>Blinding</a:t>
            </a:r>
            <a:r>
              <a:rPr lang="en-US" dirty="0" smtClean="0"/>
              <a:t> a patient to treatment means that the patient does not know what treatment is being administered.</a:t>
            </a:r>
          </a:p>
          <a:p>
            <a:endParaRPr lang="en-US" dirty="0" smtClean="0"/>
          </a:p>
          <a:p>
            <a:pPr marL="342900" lvl="6" indent="-342900">
              <a:buFont typeface="+mj-lt"/>
              <a:buAutoNum type="arabicPeriod"/>
            </a:pPr>
            <a:r>
              <a:rPr lang="en-US" dirty="0" smtClean="0"/>
              <a:t>In a single-blind trial, only the patient does not know which treatment is being administered.</a:t>
            </a:r>
          </a:p>
          <a:p>
            <a:pPr marL="342900" lvl="6" indent="-342900">
              <a:buFont typeface="+mj-lt"/>
              <a:buAutoNum type="arabicPeriod"/>
            </a:pPr>
            <a:r>
              <a:rPr lang="en-US" dirty="0" smtClean="0"/>
              <a:t>In a double-blind trial, neither the patient nor the patient’s doctor or the staff administering treatment knows which treatment is being given.</a:t>
            </a:r>
          </a:p>
          <a:p>
            <a:pPr marL="342900" lvl="6" indent="-342900">
              <a:buFont typeface="+mj-lt"/>
              <a:buAutoNum type="arabicPeriod"/>
            </a:pPr>
            <a:r>
              <a:rPr lang="en-US" dirty="0" smtClean="0"/>
              <a:t>On occasion there may even be a triple-blind trial, where the patient, the patient’s doctor, and the staff analyzing the trial data do not know which therapy is being given.</a:t>
            </a:r>
          </a:p>
          <a:p>
            <a:pPr marL="342900" lvl="6" indent="-342900">
              <a:buFont typeface="+mj-lt"/>
              <a:buAutoNum type="arabicPeriod"/>
            </a:pPr>
            <a:r>
              <a:rPr lang="en-US" dirty="0" err="1" smtClean="0"/>
              <a:t>Unblinded</a:t>
            </a:r>
            <a:r>
              <a:rPr lang="en-US" dirty="0" smtClean="0"/>
              <a:t>  or Open Label trials are trials where the patient, doctor, the patient’s doctor and the staff analyzing the trial data do know which therapy is being given.</a:t>
            </a:r>
          </a:p>
          <a:p>
            <a:pPr marL="342900" lvl="6" indent="-342900">
              <a:buFont typeface="+mj-lt"/>
              <a:buAutoNum type="arabicPeriod"/>
            </a:pPr>
            <a:endParaRPr lang="en-US" dirty="0" smtClean="0"/>
          </a:p>
          <a:p>
            <a:pPr marL="342900" lvl="6" indent="-342900"/>
            <a:r>
              <a:rPr lang="en-US" dirty="0" smtClean="0"/>
              <a:t>A clinical trial can be carried out at a </a:t>
            </a:r>
            <a:r>
              <a:rPr lang="en-US" b="1" dirty="0" smtClean="0"/>
              <a:t>single site </a:t>
            </a:r>
            <a:r>
              <a:rPr lang="en-US" dirty="0" smtClean="0"/>
              <a:t>or it can be a </a:t>
            </a:r>
            <a:r>
              <a:rPr lang="en-US" b="1" dirty="0" smtClean="0"/>
              <a:t>multi-center trial</a:t>
            </a:r>
            <a:r>
              <a:rPr lang="en-US" dirty="0" smtClean="0"/>
              <a:t>. In a single-site trial, all of the patients are seen at </a:t>
            </a:r>
          </a:p>
          <a:p>
            <a:pPr marL="342900" lvl="6" indent="-342900"/>
            <a:r>
              <a:rPr lang="en-US" dirty="0" smtClean="0"/>
              <a:t>the same clinical site, and, in a multi-center trial, several clinical sites are used. Multi-center trials are needed to eliminate site</a:t>
            </a:r>
          </a:p>
          <a:p>
            <a:pPr marL="342900" lvl="6" indent="-342900"/>
            <a:r>
              <a:rPr lang="en-US" dirty="0" smtClean="0"/>
              <a:t>specific bias or because there are more patients required than a single site can enroll.</a:t>
            </a:r>
          </a:p>
          <a:p>
            <a:pPr marL="342900" lvl="6" indent="-342900"/>
            <a:endParaRPr lang="en-US" dirty="0" smtClean="0"/>
          </a:p>
          <a:p>
            <a:pPr marL="342900" lvl="6" indent="-342900"/>
            <a:r>
              <a:rPr lang="en-US" dirty="0" smtClean="0"/>
              <a:t>Trials may be designed to determine </a:t>
            </a:r>
            <a:r>
              <a:rPr lang="en-US" b="1" dirty="0" smtClean="0"/>
              <a:t>superiority, equivalence, or non-inferiority </a:t>
            </a:r>
            <a:r>
              <a:rPr lang="en-US" dirty="0" smtClean="0"/>
              <a:t>between therapies. A </a:t>
            </a:r>
            <a:r>
              <a:rPr lang="en-US" b="1" dirty="0" smtClean="0"/>
              <a:t>superiority</a:t>
            </a:r>
            <a:r>
              <a:rPr lang="en-US" dirty="0" smtClean="0"/>
              <a:t> trial is intended</a:t>
            </a:r>
          </a:p>
          <a:p>
            <a:pPr marL="342900" lvl="6" indent="-342900"/>
            <a:r>
              <a:rPr lang="en-US" dirty="0" smtClean="0"/>
              <a:t> to show that one therapy is significantly better than another. An </a:t>
            </a:r>
            <a:r>
              <a:rPr lang="en-US" b="1" dirty="0" smtClean="0"/>
              <a:t>equivalence trial</a:t>
            </a:r>
            <a:r>
              <a:rPr lang="en-US" dirty="0" smtClean="0"/>
              <a:t> is designed to show that there is no clinically </a:t>
            </a:r>
          </a:p>
          <a:p>
            <a:pPr marL="342900" lvl="6" indent="-342900"/>
            <a:r>
              <a:rPr lang="en-US" dirty="0" smtClean="0"/>
              <a:t>significant difference between therapies. A </a:t>
            </a:r>
            <a:r>
              <a:rPr lang="en-US" b="1" dirty="0" smtClean="0"/>
              <a:t>non-inferiority</a:t>
            </a:r>
            <a:r>
              <a:rPr lang="en-US" dirty="0" smtClean="0"/>
              <a:t> trial is designed to show that one therapy is not inferior to another </a:t>
            </a:r>
          </a:p>
          <a:p>
            <a:pPr marL="342900" lvl="6" indent="-342900"/>
            <a:r>
              <a:rPr lang="en-US" dirty="0" smtClean="0"/>
              <a:t>Therapy.</a:t>
            </a:r>
          </a:p>
          <a:p>
            <a:pPr marL="342900" lvl="6" indent="-342900"/>
            <a:endParaRPr lang="en-US" dirty="0" smtClean="0"/>
          </a:p>
          <a:p>
            <a:pPr marL="342900" lvl="6" indent="-342900"/>
            <a:endParaRPr lang="en-US" dirty="0" smtClean="0"/>
          </a:p>
        </p:txBody>
      </p:sp>
    </p:spTree>
    <p:extLst>
      <p:ext uri="{BB962C8B-B14F-4D97-AF65-F5344CB8AC3E}">
        <p14:creationId xmlns="" xmlns:p14="http://schemas.microsoft.com/office/powerpoint/2010/main" val="20554619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100</a:t>
            </a:fld>
            <a:endParaRPr lang="en-US"/>
          </a:p>
        </p:txBody>
      </p:sp>
      <p:sp>
        <p:nvSpPr>
          <p:cNvPr id="4" name="Rectangle 3"/>
          <p:cNvSpPr/>
          <p:nvPr/>
        </p:nvSpPr>
        <p:spPr>
          <a:xfrm>
            <a:off x="1173480" y="1593503"/>
            <a:ext cx="7452360" cy="2031325"/>
          </a:xfrm>
          <a:prstGeom prst="rect">
            <a:avLst/>
          </a:prstGeom>
        </p:spPr>
        <p:txBody>
          <a:bodyPr wrap="square">
            <a:spAutoFit/>
          </a:bodyPr>
          <a:lstStyle/>
          <a:p>
            <a:pPr lvl="0" indent="-381000">
              <a:buSzPts val="2400"/>
              <a:buFont typeface="Roboto Slab"/>
              <a:buChar char="➢"/>
            </a:pPr>
            <a:r>
              <a:rPr lang="en-US" sz="1800" dirty="0" smtClean="0"/>
              <a:t>Concepts Definition</a:t>
            </a:r>
          </a:p>
          <a:p>
            <a:pPr lvl="0" indent="-381000">
              <a:buSzPts val="2400"/>
              <a:buFont typeface="Roboto Slab"/>
              <a:buChar char="➢"/>
            </a:pPr>
            <a:r>
              <a:rPr lang="en-US" sz="1800" dirty="0" smtClean="0"/>
              <a:t>Example Trials</a:t>
            </a:r>
          </a:p>
          <a:p>
            <a:pPr lvl="0" indent="-381000">
              <a:buSzPts val="2400"/>
              <a:buFont typeface="Roboto Slab"/>
              <a:buChar char="➢"/>
            </a:pPr>
            <a:r>
              <a:rPr lang="en-US" sz="1800" dirty="0" smtClean="0"/>
              <a:t>Trial Design Datasets - Experimental Design </a:t>
            </a:r>
          </a:p>
          <a:p>
            <a:pPr lvl="0" indent="-381000">
              <a:buSzPts val="2400"/>
              <a:buFont typeface="Roboto Slab"/>
              <a:buChar char="➢"/>
            </a:pPr>
            <a:r>
              <a:rPr lang="en-US" sz="1800" dirty="0" smtClean="0"/>
              <a:t>Phases of Clinical Trials</a:t>
            </a:r>
          </a:p>
          <a:p>
            <a:pPr lvl="0" indent="-381000">
              <a:buSzPts val="2400"/>
              <a:buFont typeface="Roboto Slab"/>
              <a:buChar char="➢"/>
            </a:pPr>
            <a:r>
              <a:rPr lang="en-US" sz="1800" dirty="0" smtClean="0"/>
              <a:t>Participant’s Journey in Clinical Trials</a:t>
            </a:r>
          </a:p>
          <a:p>
            <a:pPr indent="-381000">
              <a:buSzPts val="2400"/>
              <a:buFont typeface="Roboto Slab"/>
              <a:buChar char="➢"/>
            </a:pPr>
            <a:r>
              <a:rPr lang="en-US" sz="1800" dirty="0" smtClean="0"/>
              <a:t>Important Concepts in Clinical Trials </a:t>
            </a:r>
          </a:p>
          <a:p>
            <a:pPr lvl="0" indent="-381000">
              <a:buSzPts val="2400"/>
              <a:buFont typeface="Roboto Slab"/>
              <a:buChar char="➢"/>
            </a:pPr>
            <a:r>
              <a:rPr lang="en-US" sz="1800" dirty="0" smtClean="0"/>
              <a:t>Regulatory Agencies in Clinical Trials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7c9e567d76_0_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457200" lvl="0" indent="-381000" algn="ctr" rtl="0">
              <a:lnSpc>
                <a:spcPct val="100000"/>
              </a:lnSpc>
              <a:spcBef>
                <a:spcPts val="0"/>
              </a:spcBef>
              <a:spcAft>
                <a:spcPts val="0"/>
              </a:spcAft>
              <a:buSzPts val="1400"/>
              <a:buNone/>
            </a:pPr>
            <a:r>
              <a:rPr lang="en-US" dirty="0" smtClean="0"/>
              <a:t>Trial </a:t>
            </a:r>
            <a:r>
              <a:rPr lang="en-US" dirty="0"/>
              <a:t>Design </a:t>
            </a:r>
            <a:r>
              <a:rPr lang="en-US" dirty="0" smtClean="0"/>
              <a:t>Domain - </a:t>
            </a:r>
            <a:r>
              <a:rPr lang="en-US" dirty="0"/>
              <a:t>Concepts Definition</a:t>
            </a:r>
            <a:endParaRPr dirty="0"/>
          </a:p>
        </p:txBody>
      </p:sp>
      <p:sp>
        <p:nvSpPr>
          <p:cNvPr id="2" name="Text Placeholder 1"/>
          <p:cNvSpPr>
            <a:spLocks noGrp="1"/>
          </p:cNvSpPr>
          <p:nvPr>
            <p:ph type="body" idx="1"/>
          </p:nvPr>
        </p:nvSpPr>
        <p:spPr/>
        <p:txBody>
          <a:bodyPr/>
          <a:lstStyle/>
          <a:p>
            <a:pPr lvl="0" indent="-342900">
              <a:spcBef>
                <a:spcPts val="0"/>
              </a:spcBef>
              <a:buFont typeface="Roboto Slab"/>
              <a:buChar char="➢"/>
            </a:pPr>
            <a:r>
              <a:rPr lang="en-US" sz="1400" b="1" dirty="0" smtClean="0"/>
              <a:t>Trial </a:t>
            </a:r>
            <a:r>
              <a:rPr lang="en-US" sz="1400" b="1" dirty="0"/>
              <a:t>Design: </a:t>
            </a:r>
            <a:r>
              <a:rPr lang="en-US" sz="1400" dirty="0"/>
              <a:t>It is a plan for what will be done to subjects, and what data will be collected about them, in the course of the trial, to address the trial's objectives.</a:t>
            </a:r>
          </a:p>
          <a:p>
            <a:pPr marL="914400" lvl="0" indent="0">
              <a:spcBef>
                <a:spcPts val="0"/>
              </a:spcBef>
            </a:pPr>
            <a:endParaRPr lang="en-US" sz="1400" dirty="0"/>
          </a:p>
          <a:p>
            <a:pPr lvl="0" indent="-342900">
              <a:spcBef>
                <a:spcPts val="0"/>
              </a:spcBef>
              <a:buFont typeface="Roboto Slab"/>
              <a:buChar char="➢"/>
            </a:pPr>
            <a:r>
              <a:rPr lang="en-US" sz="1400" b="1" dirty="0"/>
              <a:t>Epoch: </a:t>
            </a:r>
            <a:r>
              <a:rPr lang="en-US" sz="1400" dirty="0"/>
              <a:t>The planned period of subjects' participation in the trial is divided into Epochs. Typically, the purpose of an Epoch will be to expose subjects to a treatment, or to prepare for such a treatment period or to gather data on subjects after a treatment has ended. </a:t>
            </a:r>
          </a:p>
          <a:p>
            <a:pPr marL="914400" lvl="0" indent="0">
              <a:spcBef>
                <a:spcPts val="0"/>
              </a:spcBef>
            </a:pPr>
            <a:endParaRPr lang="en-US" sz="1400" dirty="0"/>
          </a:p>
          <a:p>
            <a:pPr lvl="0" indent="-342900">
              <a:spcBef>
                <a:spcPts val="0"/>
              </a:spcBef>
              <a:buFont typeface="Roboto Slab"/>
              <a:buChar char="➢"/>
            </a:pPr>
            <a:r>
              <a:rPr lang="en-US" sz="1400" b="1" dirty="0"/>
              <a:t>Arm: </a:t>
            </a:r>
            <a:r>
              <a:rPr lang="en-US" sz="1400" dirty="0"/>
              <a:t>An Arm is a planned path through the trial. This path covers the entire time of the trial. The group of subjects assigned to a planned path is also called a treatment group. An Arm can be considered equivalent to a treatment group.</a:t>
            </a:r>
          </a:p>
          <a:p>
            <a:pPr marL="914400" lvl="0" indent="0">
              <a:spcBef>
                <a:spcPts val="0"/>
              </a:spcBef>
            </a:pPr>
            <a:endParaRPr lang="en-US" sz="1400" dirty="0"/>
          </a:p>
          <a:p>
            <a:pPr lvl="0" indent="-342900">
              <a:spcBef>
                <a:spcPts val="0"/>
              </a:spcBef>
              <a:buFont typeface="Roboto Slab"/>
              <a:buChar char="➢"/>
            </a:pPr>
            <a:r>
              <a:rPr lang="en-US" sz="1400" b="1" dirty="0" smtClean="0"/>
              <a:t>Element</a:t>
            </a:r>
            <a:r>
              <a:rPr lang="en-US" sz="1400" b="1" dirty="0"/>
              <a:t>:</a:t>
            </a:r>
            <a:r>
              <a:rPr lang="en-US" sz="1400" dirty="0"/>
              <a:t> An Element is a basic building block in the trial design. It involves administering a planned intervention , which may be treatment or no treatment, during a period of time. </a:t>
            </a:r>
          </a:p>
          <a:p>
            <a:pPr marL="914400" lvl="0" indent="0">
              <a:spcBef>
                <a:spcPts val="0"/>
              </a:spcBef>
            </a:pPr>
            <a:endParaRPr lang="en-US" sz="1400" dirty="0"/>
          </a:p>
          <a:p>
            <a:pPr lvl="0" indent="-342900">
              <a:spcBef>
                <a:spcPts val="0"/>
              </a:spcBef>
              <a:buFont typeface="Roboto Slab"/>
              <a:buChar char="➢"/>
            </a:pPr>
            <a:r>
              <a:rPr lang="en-US" sz="1400" b="1" dirty="0"/>
              <a:t>Branch: </a:t>
            </a:r>
            <a:r>
              <a:rPr lang="en-US" sz="1400" dirty="0"/>
              <a:t>In a trial with multiple Arms, the protocol plans for each subject to be assigned to one Arm. The time within the trial at which this assignment takes place is the point at which the Arm paths of the trial diverge, and so is called a branch point. </a:t>
            </a:r>
          </a:p>
          <a:p>
            <a:pPr marL="914400" lvl="0" indent="0">
              <a:spcBef>
                <a:spcPts val="0"/>
              </a:spcBef>
            </a:pPr>
            <a:endParaRPr lang="en-US" sz="1400" dirty="0"/>
          </a:p>
          <a:p>
            <a:pPr lvl="0" indent="-342900">
              <a:spcBef>
                <a:spcPts val="0"/>
              </a:spcBef>
              <a:buFont typeface="Roboto Slab"/>
              <a:buChar char="➢"/>
            </a:pPr>
            <a:r>
              <a:rPr lang="en-US" sz="1400" b="1" dirty="0"/>
              <a:t>Treatments:</a:t>
            </a:r>
            <a:r>
              <a:rPr lang="en-US" sz="1400" dirty="0"/>
              <a:t> The word "treatment" may be used in connection with Epochs, Study Cells, or Elements, but has different meanings in each context and include different levels of details.</a:t>
            </a:r>
          </a:p>
          <a:p>
            <a:pPr marL="914400" lvl="0" indent="0">
              <a:spcBef>
                <a:spcPts val="0"/>
              </a:spcBef>
            </a:pPr>
            <a:endParaRPr lang="en-US" sz="1400" dirty="0"/>
          </a:p>
          <a:p>
            <a:pPr lvl="0" indent="-342900">
              <a:spcBef>
                <a:spcPts val="0"/>
              </a:spcBef>
              <a:buFont typeface="Roboto Slab"/>
              <a:buChar char="➢"/>
            </a:pPr>
            <a:r>
              <a:rPr lang="en-US" sz="1400" b="1" dirty="0"/>
              <a:t>Visit:</a:t>
            </a:r>
            <a:r>
              <a:rPr lang="en-US" sz="1400" dirty="0"/>
              <a:t> It is the  clinical encounter. Visit generally corresponds to subjects interacting with the investigator during Visits to the investigator's clinical site. However, there are trial Visit which may not correspond to a physical Visit. </a:t>
            </a:r>
          </a:p>
          <a:p>
            <a:pPr lvl="0" indent="0">
              <a:spcBef>
                <a:spcPts val="0"/>
              </a:spcBef>
              <a:buClr>
                <a:srgbClr val="000000"/>
              </a:buClr>
              <a:buSzPts val="2400"/>
            </a:pPr>
            <a:endParaRPr lang="en-US" sz="1200" dirty="0"/>
          </a:p>
          <a:p>
            <a:endParaRPr lang="en-IN" sz="12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102</a:t>
            </a:fld>
            <a:endParaRPr lang="en-US"/>
          </a:p>
        </p:txBody>
      </p:sp>
      <p:sp>
        <p:nvSpPr>
          <p:cNvPr id="4" name="Rectangle 3"/>
          <p:cNvSpPr/>
          <p:nvPr/>
        </p:nvSpPr>
        <p:spPr>
          <a:xfrm>
            <a:off x="274320" y="304800"/>
            <a:ext cx="11506200" cy="5870049"/>
          </a:xfrm>
          <a:prstGeom prst="rect">
            <a:avLst/>
          </a:prstGeom>
        </p:spPr>
        <p:txBody>
          <a:bodyPr wrap="square">
            <a:spAutoFit/>
          </a:bodyPr>
          <a:lstStyle/>
          <a:p>
            <a:pPr algn="ctr"/>
            <a:r>
              <a:rPr lang="en-US" sz="2000" b="1" dirty="0" smtClean="0">
                <a:solidFill>
                  <a:schemeClr val="accent1">
                    <a:lumMod val="75000"/>
                  </a:schemeClr>
                </a:solidFill>
              </a:rPr>
              <a:t>How to Model the Design of a Clinical Trial </a:t>
            </a:r>
          </a:p>
          <a:p>
            <a:r>
              <a:rPr lang="en-US" dirty="0" smtClean="0">
                <a:solidFill>
                  <a:schemeClr val="tx1"/>
                </a:solidFill>
              </a:rPr>
              <a:t>The following steps allow the modeler to move from more-familiar concepts, such as Arms, to less-familiar concepts, such as Elements and Epochs. The actual process of modeling a trial may depart from these numbered steps. Some steps will overlap, there may be several iterations, and not all steps are relevant for all studies. </a:t>
            </a:r>
          </a:p>
          <a:p>
            <a:r>
              <a:rPr lang="en-US" dirty="0" smtClean="0">
                <a:solidFill>
                  <a:schemeClr val="tx1"/>
                </a:solidFill>
              </a:rPr>
              <a:t>1. Start from the flow chart or schema diagram usually included in the trial protocol. This diagram will show how many Arms the trial has, and the branch points, or decision points, where the Arms diverge. </a:t>
            </a:r>
          </a:p>
          <a:p>
            <a:r>
              <a:rPr lang="en-US" dirty="0" smtClean="0">
                <a:solidFill>
                  <a:schemeClr val="tx1"/>
                </a:solidFill>
              </a:rPr>
              <a:t>2. Write down the decision rule for each branching point in the diagram. Does the assignment of a subject to an Arm depend on a randomization? On whether the subject responded to treatment? On some other criterion? </a:t>
            </a:r>
          </a:p>
          <a:p>
            <a:r>
              <a:rPr lang="en-US" dirty="0" smtClean="0">
                <a:solidFill>
                  <a:schemeClr val="tx1"/>
                </a:solidFill>
              </a:rPr>
              <a:t>3. If the trial has multiple branching points, check whether all the branches that have been identified really lead to different Arms. The Arms will relate to the major comparisons the trial is designed to address. For some trials, there may be a group of somewhat different paths through the trial that are all considered to belong to a single Arm. </a:t>
            </a:r>
          </a:p>
          <a:p>
            <a:r>
              <a:rPr lang="en-US" dirty="0" smtClean="0">
                <a:solidFill>
                  <a:schemeClr val="tx1"/>
                </a:solidFill>
              </a:rPr>
              <a:t>4. For each Arm, identify the major time periods of treatment and non-treatment a subject assigned to that Arm will go through. These are the Elements, or building blocks, of which the Arm is composed. </a:t>
            </a:r>
          </a:p>
          <a:p>
            <a:r>
              <a:rPr lang="en-US" dirty="0" smtClean="0">
                <a:solidFill>
                  <a:schemeClr val="tx1"/>
                </a:solidFill>
              </a:rPr>
              <a:t>5. Define the starting point of each Element. Define the rule for how long the Element should last. Determine whether the Element is of fixed duration. </a:t>
            </a:r>
          </a:p>
          <a:p>
            <a:r>
              <a:rPr lang="en-US" dirty="0" smtClean="0">
                <a:solidFill>
                  <a:schemeClr val="tx1"/>
                </a:solidFill>
              </a:rPr>
              <a:t>6. Re-examine the sequences of Elements that make up the various Arms and consider alternative Element definitions. Would it be better to “split” some Elements into smaller pieces or “lump” some Elements into larger pieces? Such decisions will depend on the aims of the trial and plans for analysis. </a:t>
            </a:r>
          </a:p>
          <a:p>
            <a:r>
              <a:rPr lang="en-US" dirty="0" smtClean="0">
                <a:solidFill>
                  <a:schemeClr val="tx1"/>
                </a:solidFill>
              </a:rPr>
              <a:t>7. Compare the various Arms. In most clinical trials, especially blinded trials, the pattern of Elements will be similar for all Arms, and it will make sense to define Trial Epochs. Assign names to these Epochs. During the conduct of a blinded trial, it will not be known which Arm a subject has been assigned to, or which treatment Elements they are experiencing, but the Epochs they are passing through will be known. </a:t>
            </a:r>
          </a:p>
          <a:p>
            <a:r>
              <a:rPr lang="en-US" dirty="0" smtClean="0">
                <a:solidFill>
                  <a:schemeClr val="tx1"/>
                </a:solidFill>
              </a:rPr>
              <a:t>8. Identify the Visits planned for the trial. Define the planned start timings for each Visit, expressed relative to the ordered sequences of Elements that make up the Arms. Define the rules for when each Visit should end. </a:t>
            </a:r>
          </a:p>
          <a:p>
            <a:r>
              <a:rPr lang="en-US" dirty="0" smtClean="0">
                <a:solidFill>
                  <a:schemeClr val="tx1"/>
                </a:solidFill>
              </a:rPr>
              <a:t>9. Identify the inclusion and exclusion criteria to be able to populate the TI dataset. If inclusion and exclusion criteria were amended so that subjects entered under different versions, populate TIVERS to represent the different versions. </a:t>
            </a:r>
          </a:p>
          <a:p>
            <a:r>
              <a:rPr lang="en-US" dirty="0" smtClean="0">
                <a:solidFill>
                  <a:schemeClr val="tx1"/>
                </a:solidFill>
              </a:rPr>
              <a:t>10. Populate the TS dataset with summary information.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7494"/>
            <a:ext cx="10972800" cy="814546"/>
          </a:xfrm>
        </p:spPr>
        <p:txBody>
          <a:bodyPr/>
          <a:lstStyle/>
          <a:p>
            <a:pPr algn="ctr"/>
            <a:r>
              <a:rPr lang="en-US" dirty="0" smtClean="0"/>
              <a:t>Example Trials</a:t>
            </a:r>
            <a:endParaRPr lang="en-US" dirty="0"/>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103</a:t>
            </a:fld>
            <a:endParaRPr lang="en-US"/>
          </a:p>
        </p:txBody>
      </p:sp>
      <p:pic>
        <p:nvPicPr>
          <p:cNvPr id="3075" name="Picture 3"/>
          <p:cNvPicPr>
            <a:picLocks noChangeAspect="1" noChangeArrowheads="1"/>
          </p:cNvPicPr>
          <p:nvPr/>
        </p:nvPicPr>
        <p:blipFill>
          <a:blip r:embed="rId2"/>
          <a:srcRect/>
          <a:stretch>
            <a:fillRect/>
          </a:stretch>
        </p:blipFill>
        <p:spPr bwMode="auto">
          <a:xfrm>
            <a:off x="350520" y="1310640"/>
            <a:ext cx="3291840" cy="246888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3691544" y="1264920"/>
            <a:ext cx="4126576" cy="2575452"/>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7985760" y="1277843"/>
            <a:ext cx="3738563" cy="2601690"/>
          </a:xfrm>
          <a:prstGeom prst="rect">
            <a:avLst/>
          </a:prstGeom>
          <a:noFill/>
          <a:ln w="9525">
            <a:noFill/>
            <a:miter lim="800000"/>
            <a:headEnd/>
            <a:tailEnd/>
          </a:ln>
          <a:effectLst/>
        </p:spPr>
      </p:pic>
      <p:pic>
        <p:nvPicPr>
          <p:cNvPr id="3078" name="Picture 6"/>
          <p:cNvPicPr>
            <a:picLocks noChangeAspect="1" noChangeArrowheads="1"/>
          </p:cNvPicPr>
          <p:nvPr/>
        </p:nvPicPr>
        <p:blipFill>
          <a:blip r:embed="rId5"/>
          <a:srcRect/>
          <a:stretch>
            <a:fillRect/>
          </a:stretch>
        </p:blipFill>
        <p:spPr bwMode="auto">
          <a:xfrm>
            <a:off x="363094" y="4160521"/>
            <a:ext cx="3416426" cy="2206844"/>
          </a:xfrm>
          <a:prstGeom prst="rect">
            <a:avLst/>
          </a:prstGeom>
          <a:noFill/>
          <a:ln w="9525">
            <a:noFill/>
            <a:miter lim="800000"/>
            <a:headEnd/>
            <a:tailEnd/>
          </a:ln>
          <a:effectLst/>
        </p:spPr>
      </p:pic>
      <p:pic>
        <p:nvPicPr>
          <p:cNvPr id="3079" name="Picture 7"/>
          <p:cNvPicPr>
            <a:picLocks noChangeAspect="1" noChangeArrowheads="1"/>
          </p:cNvPicPr>
          <p:nvPr/>
        </p:nvPicPr>
        <p:blipFill>
          <a:blip r:embed="rId6"/>
          <a:srcRect/>
          <a:stretch>
            <a:fillRect/>
          </a:stretch>
        </p:blipFill>
        <p:spPr bwMode="auto">
          <a:xfrm>
            <a:off x="3875656" y="4053840"/>
            <a:ext cx="3924368" cy="2462213"/>
          </a:xfrm>
          <a:prstGeom prst="rect">
            <a:avLst/>
          </a:prstGeom>
          <a:noFill/>
          <a:ln w="9525">
            <a:noFill/>
            <a:miter lim="800000"/>
            <a:headEnd/>
            <a:tailEnd/>
          </a:ln>
          <a:effectLst/>
        </p:spPr>
      </p:pic>
      <p:pic>
        <p:nvPicPr>
          <p:cNvPr id="3080" name="Picture 8"/>
          <p:cNvPicPr>
            <a:picLocks noChangeAspect="1" noChangeArrowheads="1"/>
          </p:cNvPicPr>
          <p:nvPr/>
        </p:nvPicPr>
        <p:blipFill>
          <a:blip r:embed="rId7"/>
          <a:srcRect/>
          <a:stretch>
            <a:fillRect/>
          </a:stretch>
        </p:blipFill>
        <p:spPr bwMode="auto">
          <a:xfrm>
            <a:off x="7967662" y="4050392"/>
            <a:ext cx="4224338" cy="2427561"/>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7c9e567d76_0_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457200" lvl="0" indent="-381000" algn="ctr" rtl="0">
              <a:lnSpc>
                <a:spcPct val="100000"/>
              </a:lnSpc>
              <a:spcBef>
                <a:spcPts val="0"/>
              </a:spcBef>
              <a:spcAft>
                <a:spcPts val="0"/>
              </a:spcAft>
              <a:buSzPts val="1400"/>
              <a:buNone/>
            </a:pPr>
            <a:r>
              <a:rPr lang="en-US" dirty="0" smtClean="0"/>
              <a:t>Trial </a:t>
            </a:r>
            <a:r>
              <a:rPr lang="en-US" dirty="0"/>
              <a:t>Design </a:t>
            </a:r>
            <a:r>
              <a:rPr lang="en-US" dirty="0" smtClean="0"/>
              <a:t>Datasets – Experimental Design</a:t>
            </a:r>
            <a:endParaRPr/>
          </a:p>
        </p:txBody>
      </p:sp>
      <p:sp>
        <p:nvSpPr>
          <p:cNvPr id="2" name="Text Placeholder 1"/>
          <p:cNvSpPr>
            <a:spLocks noGrp="1"/>
          </p:cNvSpPr>
          <p:nvPr>
            <p:ph type="body" idx="1"/>
          </p:nvPr>
        </p:nvSpPr>
        <p:spPr/>
        <p:txBody>
          <a:bodyPr/>
          <a:lstStyle/>
          <a:p>
            <a:r>
              <a:rPr lang="en-US" sz="1600" dirty="0" smtClean="0"/>
              <a:t>Trial Design datasets that describe the planned design of the study and provide the representation of study treatment in its most granular components as well as the representation of all sequences of these components:</a:t>
            </a:r>
            <a:endParaRPr lang="en-US" sz="1600" b="1" i="1" dirty="0" smtClean="0"/>
          </a:p>
          <a:p>
            <a:r>
              <a:rPr lang="en-US" sz="1600" dirty="0" smtClean="0"/>
              <a:t>The TA and TE datasets are interrelated, and they provide the building block for the development of the subject-level treatment information:</a:t>
            </a:r>
          </a:p>
          <a:p>
            <a:r>
              <a:rPr lang="en-US" sz="1600" b="1" dirty="0" smtClean="0"/>
              <a:t>Trial Arms (TA)</a:t>
            </a:r>
            <a:r>
              <a:rPr lang="en-US" sz="1600" dirty="0" smtClean="0"/>
              <a:t> A trial design domain that contains each planned arm in the trial. An arm is described as an ordered sequence of elements.</a:t>
            </a:r>
          </a:p>
          <a:p>
            <a:pPr lvl="0"/>
            <a:r>
              <a:rPr lang="en-US" sz="1600" b="1" dirty="0" smtClean="0"/>
              <a:t>One record per planned Element per Arm, Tabulation.</a:t>
            </a:r>
            <a:endParaRPr lang="en-US" sz="1600" dirty="0" smtClean="0"/>
          </a:p>
          <a:p>
            <a:endParaRPr lang="en-US" sz="1600" dirty="0" smtClean="0"/>
          </a:p>
          <a:p>
            <a:r>
              <a:rPr lang="en-US" sz="1600" b="1" dirty="0" smtClean="0"/>
              <a:t>Trial Elements (TE) </a:t>
            </a:r>
            <a:r>
              <a:rPr lang="en-US" sz="1600" dirty="0" smtClean="0"/>
              <a:t>A trial design domain that contains the element code that is unique for each element, the element description, and the rules for starting and ending an element.</a:t>
            </a:r>
          </a:p>
          <a:p>
            <a:pPr lvl="0" indent="0">
              <a:spcBef>
                <a:spcPts val="0"/>
              </a:spcBef>
            </a:pPr>
            <a:endParaRPr lang="en-US" sz="1600" dirty="0" smtClean="0"/>
          </a:p>
          <a:p>
            <a:pPr lvl="0" indent="0">
              <a:spcBef>
                <a:spcPts val="0"/>
              </a:spcBef>
            </a:pPr>
            <a:endParaRPr lang="en-US" sz="1600" dirty="0" smtClean="0"/>
          </a:p>
          <a:p>
            <a:pPr lvl="0" indent="0">
              <a:spcBef>
                <a:spcPts val="0"/>
              </a:spcBef>
            </a:pPr>
            <a:endParaRPr lang="en-US" sz="1600" dirty="0" smtClean="0"/>
          </a:p>
          <a:p>
            <a:pPr lvl="0" indent="0">
              <a:spcBef>
                <a:spcPts val="0"/>
              </a:spcBef>
            </a:pPr>
            <a:endParaRPr lang="en-US" sz="1800" dirty="0"/>
          </a:p>
          <a:p>
            <a:pPr lvl="0" indent="0">
              <a:spcBef>
                <a:spcPts val="0"/>
              </a:spcBef>
              <a:buClr>
                <a:srgbClr val="000000"/>
              </a:buClr>
              <a:buSzPts val="2400"/>
            </a:pPr>
            <a:endParaRPr lang="en-US" sz="1800" dirty="0"/>
          </a:p>
          <a:p>
            <a:endParaRPr lang="en-IN" sz="1800" dirty="0"/>
          </a:p>
        </p:txBody>
      </p:sp>
      <p:sp>
        <p:nvSpPr>
          <p:cNvPr id="3" name="TextBox 2"/>
          <p:cNvSpPr txBox="1"/>
          <p:nvPr/>
        </p:nvSpPr>
        <p:spPr>
          <a:xfrm>
            <a:off x="1560604" y="6085731"/>
            <a:ext cx="3403282" cy="215444"/>
          </a:xfrm>
          <a:prstGeom prst="rect">
            <a:avLst/>
          </a:prstGeom>
          <a:noFill/>
        </p:spPr>
        <p:txBody>
          <a:bodyPr wrap="square" rtlCol="0">
            <a:spAutoFit/>
          </a:bodyPr>
          <a:lstStyle/>
          <a:p>
            <a:r>
              <a:rPr lang="en-IN" sz="800" dirty="0" smtClean="0"/>
              <a:t>Reference: SDTMIG V3.2</a:t>
            </a:r>
            <a:endParaRPr lang="en-IN" sz="800" dirty="0"/>
          </a:p>
        </p:txBody>
      </p:sp>
      <p:sp>
        <p:nvSpPr>
          <p:cNvPr id="7" name="Rectangle 6"/>
          <p:cNvSpPr/>
          <p:nvPr/>
        </p:nvSpPr>
        <p:spPr>
          <a:xfrm>
            <a:off x="1420676" y="4616232"/>
            <a:ext cx="5833564" cy="338554"/>
          </a:xfrm>
          <a:prstGeom prst="rect">
            <a:avLst/>
          </a:prstGeom>
        </p:spPr>
        <p:txBody>
          <a:bodyPr wrap="square">
            <a:spAutoFit/>
          </a:bodyPr>
          <a:lstStyle/>
          <a:p>
            <a:r>
              <a:rPr lang="en-US" sz="1600" b="1" dirty="0" smtClean="0">
                <a:solidFill>
                  <a:schemeClr val="tx1"/>
                </a:solidFill>
              </a:rPr>
              <a:t>One record per planned Element</a:t>
            </a: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105</a:t>
            </a:fld>
            <a:endParaRPr lang="en-US"/>
          </a:p>
        </p:txBody>
      </p:sp>
      <p:pic>
        <p:nvPicPr>
          <p:cNvPr id="1026" name="Picture 2"/>
          <p:cNvPicPr>
            <a:picLocks noChangeAspect="1" noChangeArrowheads="1"/>
          </p:cNvPicPr>
          <p:nvPr/>
        </p:nvPicPr>
        <p:blipFill>
          <a:blip r:embed="rId2"/>
          <a:srcRect/>
          <a:stretch>
            <a:fillRect/>
          </a:stretch>
        </p:blipFill>
        <p:spPr bwMode="auto">
          <a:xfrm>
            <a:off x="2346960" y="221934"/>
            <a:ext cx="7603808" cy="238568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240280" y="2764523"/>
            <a:ext cx="7821930" cy="4093477"/>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106</a:t>
            </a:fld>
            <a:endParaRPr lang="en-US"/>
          </a:p>
        </p:txBody>
      </p:sp>
      <p:pic>
        <p:nvPicPr>
          <p:cNvPr id="2050" name="Picture 2"/>
          <p:cNvPicPr>
            <a:picLocks noChangeAspect="1" noChangeArrowheads="1"/>
          </p:cNvPicPr>
          <p:nvPr/>
        </p:nvPicPr>
        <p:blipFill>
          <a:blip r:embed="rId2"/>
          <a:srcRect/>
          <a:stretch>
            <a:fillRect/>
          </a:stretch>
        </p:blipFill>
        <p:spPr bwMode="auto">
          <a:xfrm>
            <a:off x="2027873" y="1170623"/>
            <a:ext cx="8105775" cy="23526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034540" y="3600450"/>
            <a:ext cx="8153400" cy="325755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2024063" y="957263"/>
            <a:ext cx="2962275" cy="2190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7494"/>
            <a:ext cx="10972800" cy="1027906"/>
          </a:xfrm>
        </p:spPr>
        <p:txBody>
          <a:bodyPr>
            <a:normAutofit/>
          </a:bodyPr>
          <a:lstStyle/>
          <a:p>
            <a:pPr algn="ctr"/>
            <a:r>
              <a:rPr lang="en-US" sz="2800" dirty="0" smtClean="0"/>
              <a:t>Trial Design Datasets – Scheduling Of Assessments</a:t>
            </a:r>
            <a:endParaRPr lang="en-US" sz="2800" dirty="0"/>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107</a:t>
            </a:fld>
            <a:endParaRPr lang="en-US"/>
          </a:p>
        </p:txBody>
      </p:sp>
      <p:sp>
        <p:nvSpPr>
          <p:cNvPr id="4" name="Rectangle 3"/>
          <p:cNvSpPr/>
          <p:nvPr/>
        </p:nvSpPr>
        <p:spPr>
          <a:xfrm>
            <a:off x="579120" y="1239858"/>
            <a:ext cx="11079480" cy="1077218"/>
          </a:xfrm>
          <a:prstGeom prst="rect">
            <a:avLst/>
          </a:prstGeom>
        </p:spPr>
        <p:txBody>
          <a:bodyPr wrap="square">
            <a:spAutoFit/>
          </a:bodyPr>
          <a:lstStyle/>
          <a:p>
            <a:r>
              <a:rPr lang="en-US" sz="1600" dirty="0" smtClean="0">
                <a:solidFill>
                  <a:schemeClr val="tx1"/>
                </a:solidFill>
              </a:rPr>
              <a:t>Trial Design datasets that describe the protocol-defined planned schedule of subject encounters at the healthcare facility where the study is being conducted </a:t>
            </a:r>
            <a:r>
              <a:rPr lang="en-US" sz="1600" i="1" dirty="0" smtClean="0">
                <a:solidFill>
                  <a:schemeClr val="tx1"/>
                </a:solidFill>
              </a:rPr>
              <a:t>.</a:t>
            </a:r>
          </a:p>
          <a:p>
            <a:r>
              <a:rPr lang="en-US" sz="1600" b="1" i="1" dirty="0" smtClean="0">
                <a:solidFill>
                  <a:schemeClr val="tx1"/>
                </a:solidFill>
              </a:rPr>
              <a:t> </a:t>
            </a:r>
            <a:r>
              <a:rPr lang="en-US" sz="1600" dirty="0" smtClean="0">
                <a:solidFill>
                  <a:schemeClr val="tx1"/>
                </a:solidFill>
              </a:rPr>
              <a:t>The TV and TD datasets are complementary of each other, and they provide the standard measure of time against which the subject’s actual schedule can be compared to ensure compliance with the study schedule. </a:t>
            </a:r>
            <a:endParaRPr lang="en-US" sz="1600" dirty="0">
              <a:solidFill>
                <a:schemeClr val="tx1"/>
              </a:solidFill>
            </a:endParaRPr>
          </a:p>
        </p:txBody>
      </p:sp>
      <p:sp>
        <p:nvSpPr>
          <p:cNvPr id="5" name="Rectangle 4"/>
          <p:cNvSpPr/>
          <p:nvPr/>
        </p:nvSpPr>
        <p:spPr>
          <a:xfrm>
            <a:off x="594360" y="2537341"/>
            <a:ext cx="10957560" cy="830997"/>
          </a:xfrm>
          <a:prstGeom prst="rect">
            <a:avLst/>
          </a:prstGeom>
        </p:spPr>
        <p:txBody>
          <a:bodyPr wrap="square">
            <a:spAutoFit/>
          </a:bodyPr>
          <a:lstStyle/>
          <a:p>
            <a:r>
              <a:rPr lang="en-US" sz="1600" b="1" dirty="0" smtClean="0">
                <a:solidFill>
                  <a:schemeClr val="tx1"/>
                </a:solidFill>
              </a:rPr>
              <a:t>TV – </a:t>
            </a:r>
            <a:r>
              <a:rPr lang="en-US" sz="1600" dirty="0" smtClean="0">
                <a:solidFill>
                  <a:schemeClr val="tx1"/>
                </a:solidFill>
              </a:rPr>
              <a:t>The Trial Visits (TV) dataset describes the planned Visits in a trial. Visits are defined as "clinical encounters" and are described using the timing variables VISIT, VISITNUM, and VISITDY. </a:t>
            </a:r>
          </a:p>
          <a:p>
            <a:r>
              <a:rPr lang="en-US" sz="1600" dirty="0" smtClean="0">
                <a:solidFill>
                  <a:schemeClr val="tx1"/>
                </a:solidFill>
              </a:rPr>
              <a:t>Protocols define Visits in order to describe assessments and procedures that are to be performed at the Visits. </a:t>
            </a:r>
            <a:endParaRPr lang="en-US" sz="1600" dirty="0">
              <a:solidFill>
                <a:schemeClr val="tx1"/>
              </a:solidFill>
            </a:endParaRPr>
          </a:p>
        </p:txBody>
      </p:sp>
      <p:sp>
        <p:nvSpPr>
          <p:cNvPr id="6" name="Rectangle 5"/>
          <p:cNvSpPr/>
          <p:nvPr/>
        </p:nvSpPr>
        <p:spPr>
          <a:xfrm>
            <a:off x="594360" y="3337560"/>
            <a:ext cx="6096000" cy="338554"/>
          </a:xfrm>
          <a:prstGeom prst="rect">
            <a:avLst/>
          </a:prstGeom>
        </p:spPr>
        <p:txBody>
          <a:bodyPr wrap="square">
            <a:spAutoFit/>
          </a:bodyPr>
          <a:lstStyle/>
          <a:p>
            <a:r>
              <a:rPr lang="en-US" sz="1600" b="1" dirty="0" smtClean="0">
                <a:solidFill>
                  <a:schemeClr val="tx1"/>
                </a:solidFill>
              </a:rPr>
              <a:t>One record per planned Visit per Arm </a:t>
            </a:r>
            <a:endParaRPr lang="en-US" sz="1600" dirty="0">
              <a:solidFill>
                <a:schemeClr val="tx1"/>
              </a:solidFill>
            </a:endParaRPr>
          </a:p>
        </p:txBody>
      </p:sp>
      <p:sp>
        <p:nvSpPr>
          <p:cNvPr id="7" name="Rectangle 6"/>
          <p:cNvSpPr/>
          <p:nvPr/>
        </p:nvSpPr>
        <p:spPr>
          <a:xfrm>
            <a:off x="594360" y="3622507"/>
            <a:ext cx="10911840" cy="830997"/>
          </a:xfrm>
          <a:prstGeom prst="rect">
            <a:avLst/>
          </a:prstGeom>
        </p:spPr>
        <p:txBody>
          <a:bodyPr wrap="square">
            <a:spAutoFit/>
          </a:bodyPr>
          <a:lstStyle/>
          <a:p>
            <a:r>
              <a:rPr lang="en-US" sz="1600" dirty="0" smtClean="0">
                <a:solidFill>
                  <a:schemeClr val="tx1"/>
                </a:solidFill>
              </a:rPr>
              <a:t>The </a:t>
            </a:r>
            <a:r>
              <a:rPr lang="en-US" sz="1600" b="1" dirty="0" smtClean="0">
                <a:solidFill>
                  <a:schemeClr val="tx1"/>
                </a:solidFill>
              </a:rPr>
              <a:t>Trial Disease Assessments TD </a:t>
            </a:r>
            <a:r>
              <a:rPr lang="en-US" sz="1600" dirty="0" smtClean="0">
                <a:solidFill>
                  <a:schemeClr val="tx1"/>
                </a:solidFill>
              </a:rPr>
              <a:t>domain provides information on the protocol-specified disease assessment schedule, and will be used for comparison with the actual occurrence of the efficacy assessments in order to determine whether there was good compliance with the schedule. </a:t>
            </a:r>
            <a:endParaRPr lang="en-US" sz="1600" dirty="0">
              <a:solidFill>
                <a:schemeClr val="tx1"/>
              </a:solidFill>
            </a:endParaRPr>
          </a:p>
        </p:txBody>
      </p:sp>
      <p:sp>
        <p:nvSpPr>
          <p:cNvPr id="8" name="Rectangle 7"/>
          <p:cNvSpPr/>
          <p:nvPr/>
        </p:nvSpPr>
        <p:spPr>
          <a:xfrm>
            <a:off x="628862" y="4402872"/>
            <a:ext cx="5384807" cy="338554"/>
          </a:xfrm>
          <a:prstGeom prst="rect">
            <a:avLst/>
          </a:prstGeom>
        </p:spPr>
        <p:txBody>
          <a:bodyPr wrap="none">
            <a:spAutoFit/>
          </a:bodyPr>
          <a:lstStyle/>
          <a:p>
            <a:r>
              <a:rPr lang="en-US" sz="1600" b="1" dirty="0" smtClean="0">
                <a:solidFill>
                  <a:schemeClr val="tx1"/>
                </a:solidFill>
              </a:rPr>
              <a:t>One record per planned constant assessment period </a:t>
            </a:r>
            <a:endParaRPr lang="en-US" sz="1600" dirty="0">
              <a:solidFill>
                <a:schemeClr val="tx1"/>
              </a:solidFill>
            </a:endParaRPr>
          </a:p>
        </p:txBody>
      </p:sp>
      <p:sp>
        <p:nvSpPr>
          <p:cNvPr id="11" name="Rectangle 10"/>
          <p:cNvSpPr/>
          <p:nvPr/>
        </p:nvSpPr>
        <p:spPr>
          <a:xfrm>
            <a:off x="640080" y="4736068"/>
            <a:ext cx="10911840" cy="830997"/>
          </a:xfrm>
          <a:prstGeom prst="rect">
            <a:avLst/>
          </a:prstGeom>
        </p:spPr>
        <p:txBody>
          <a:bodyPr wrap="square">
            <a:spAutoFit/>
          </a:bodyPr>
          <a:lstStyle/>
          <a:p>
            <a:r>
              <a:rPr lang="en-US" sz="1600" dirty="0" smtClean="0">
                <a:solidFill>
                  <a:schemeClr val="tx1"/>
                </a:solidFill>
              </a:rPr>
              <a:t>Trial Disease Milestones TM are a trial design domain that is used to describe disease milestones, which are observations or activities anticipated to occur in the course of the disease under study, and which trigger the collection of data.</a:t>
            </a:r>
            <a:endParaRPr lang="en-US" sz="1600" dirty="0">
              <a:solidFill>
                <a:schemeClr val="tx1"/>
              </a:solidFill>
            </a:endParaRPr>
          </a:p>
        </p:txBody>
      </p:sp>
      <p:sp>
        <p:nvSpPr>
          <p:cNvPr id="12" name="Rectangle 11"/>
          <p:cNvSpPr/>
          <p:nvPr/>
        </p:nvSpPr>
        <p:spPr>
          <a:xfrm>
            <a:off x="642430" y="5515392"/>
            <a:ext cx="4536819" cy="307777"/>
          </a:xfrm>
          <a:prstGeom prst="rect">
            <a:avLst/>
          </a:prstGeom>
        </p:spPr>
        <p:txBody>
          <a:bodyPr wrap="none">
            <a:spAutoFit/>
          </a:bodyPr>
          <a:lstStyle/>
          <a:p>
            <a:r>
              <a:rPr lang="en-US" b="1" dirty="0" smtClean="0">
                <a:solidFill>
                  <a:schemeClr val="tx1"/>
                </a:solidFill>
              </a:rPr>
              <a:t>One record per Disease Milestone type, Tabulation.</a:t>
            </a:r>
            <a:endParaRPr lang="en-US" dirty="0">
              <a:solidFill>
                <a:schemeClr val="tx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108</a:t>
            </a:fld>
            <a:endParaRPr lang="en-US"/>
          </a:p>
        </p:txBody>
      </p:sp>
      <p:pic>
        <p:nvPicPr>
          <p:cNvPr id="1026" name="Picture 2"/>
          <p:cNvPicPr>
            <a:picLocks noChangeAspect="1" noChangeArrowheads="1"/>
          </p:cNvPicPr>
          <p:nvPr/>
        </p:nvPicPr>
        <p:blipFill>
          <a:blip r:embed="rId2"/>
          <a:srcRect/>
          <a:stretch>
            <a:fillRect/>
          </a:stretch>
        </p:blipFill>
        <p:spPr bwMode="auto">
          <a:xfrm>
            <a:off x="1973580" y="265748"/>
            <a:ext cx="8458200" cy="17240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975485" y="2007870"/>
            <a:ext cx="8362950" cy="19240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1979295" y="3936683"/>
            <a:ext cx="8362370" cy="772477"/>
          </a:xfrm>
          <a:prstGeom prst="rect">
            <a:avLst/>
          </a:prstGeom>
          <a:noFill/>
          <a:ln w="9525">
            <a:noFill/>
            <a:miter lim="800000"/>
            <a:headEnd/>
            <a:tailEnd/>
          </a:ln>
          <a:effectLst/>
        </p:spPr>
      </p:pic>
      <p:pic>
        <p:nvPicPr>
          <p:cNvPr id="7" name="Picture 2"/>
          <p:cNvPicPr>
            <a:picLocks noChangeAspect="1" noChangeArrowheads="1"/>
          </p:cNvPicPr>
          <p:nvPr/>
        </p:nvPicPr>
        <p:blipFill>
          <a:blip r:embed="rId5"/>
          <a:srcRect/>
          <a:stretch>
            <a:fillRect/>
          </a:stretch>
        </p:blipFill>
        <p:spPr bwMode="auto">
          <a:xfrm>
            <a:off x="1270635" y="4683443"/>
            <a:ext cx="9780540" cy="1976437"/>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109</a:t>
            </a:fld>
            <a:endParaRPr lang="en-US"/>
          </a:p>
        </p:txBody>
      </p:sp>
      <p:pic>
        <p:nvPicPr>
          <p:cNvPr id="2051" name="Picture 3"/>
          <p:cNvPicPr>
            <a:picLocks noChangeAspect="1" noChangeArrowheads="1"/>
          </p:cNvPicPr>
          <p:nvPr/>
        </p:nvPicPr>
        <p:blipFill>
          <a:blip r:embed="rId2"/>
          <a:srcRect/>
          <a:stretch>
            <a:fillRect/>
          </a:stretch>
        </p:blipFill>
        <p:spPr bwMode="auto">
          <a:xfrm>
            <a:off x="1325879" y="269558"/>
            <a:ext cx="9880673" cy="1056322"/>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1331594" y="1334453"/>
            <a:ext cx="9824085" cy="2085975"/>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1329690" y="3410903"/>
            <a:ext cx="9841230" cy="856297"/>
          </a:xfrm>
          <a:prstGeom prst="rect">
            <a:avLst/>
          </a:prstGeom>
          <a:noFill/>
          <a:ln w="9525">
            <a:noFill/>
            <a:miter lim="800000"/>
            <a:headEnd/>
            <a:tailEnd/>
          </a:ln>
          <a:effectLst/>
        </p:spPr>
      </p:pic>
      <p:pic>
        <p:nvPicPr>
          <p:cNvPr id="8" name="Picture 2"/>
          <p:cNvPicPr>
            <a:picLocks noChangeAspect="1" noChangeArrowheads="1"/>
          </p:cNvPicPr>
          <p:nvPr/>
        </p:nvPicPr>
        <p:blipFill>
          <a:blip r:embed="rId5"/>
          <a:srcRect/>
          <a:stretch>
            <a:fillRect/>
          </a:stretch>
        </p:blipFill>
        <p:spPr bwMode="auto">
          <a:xfrm>
            <a:off x="1158239" y="4893944"/>
            <a:ext cx="10172047" cy="114109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and Crossover Studies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Parallel Study.jpg"/>
          <p:cNvPicPr>
            <a:picLocks noChangeAspect="1"/>
          </p:cNvPicPr>
          <p:nvPr/>
        </p:nvPicPr>
        <p:blipFill>
          <a:blip r:embed="rId2"/>
          <a:stretch>
            <a:fillRect/>
          </a:stretch>
        </p:blipFill>
        <p:spPr>
          <a:xfrm>
            <a:off x="1155700" y="1337310"/>
            <a:ext cx="3452509" cy="2350770"/>
          </a:xfrm>
          <a:prstGeom prst="rect">
            <a:avLst/>
          </a:prstGeom>
        </p:spPr>
      </p:pic>
      <p:pic>
        <p:nvPicPr>
          <p:cNvPr id="5" name="Picture 4" descr="Crossover.jpg"/>
          <p:cNvPicPr>
            <a:picLocks noChangeAspect="1"/>
          </p:cNvPicPr>
          <p:nvPr/>
        </p:nvPicPr>
        <p:blipFill>
          <a:blip r:embed="rId3"/>
          <a:stretch>
            <a:fillRect/>
          </a:stretch>
        </p:blipFill>
        <p:spPr>
          <a:xfrm>
            <a:off x="8249920" y="1327151"/>
            <a:ext cx="3103880" cy="2301694"/>
          </a:xfrm>
          <a:prstGeom prst="rect">
            <a:avLst/>
          </a:prstGeom>
        </p:spPr>
      </p:pic>
      <p:pic>
        <p:nvPicPr>
          <p:cNvPr id="6" name="Picture 5" descr="Crossover Study Considerations.jpg"/>
          <p:cNvPicPr>
            <a:picLocks noChangeAspect="1"/>
          </p:cNvPicPr>
          <p:nvPr/>
        </p:nvPicPr>
        <p:blipFill>
          <a:blip r:embed="rId4"/>
          <a:stretch>
            <a:fillRect/>
          </a:stretch>
        </p:blipFill>
        <p:spPr>
          <a:xfrm>
            <a:off x="4820921" y="3619500"/>
            <a:ext cx="3180080" cy="2467303"/>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7494"/>
            <a:ext cx="10972800" cy="1058386"/>
          </a:xfrm>
        </p:spPr>
        <p:txBody>
          <a:bodyPr>
            <a:normAutofit/>
          </a:bodyPr>
          <a:lstStyle/>
          <a:p>
            <a:r>
              <a:rPr lang="en-US" sz="2800" dirty="0" smtClean="0"/>
              <a:t>Trial Design Datasets –  Trial Summary and Eligibility </a:t>
            </a:r>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110</a:t>
            </a:fld>
            <a:endParaRPr lang="en-US"/>
          </a:p>
        </p:txBody>
      </p:sp>
      <p:sp>
        <p:nvSpPr>
          <p:cNvPr id="6" name="Rectangle 5"/>
          <p:cNvSpPr/>
          <p:nvPr/>
        </p:nvSpPr>
        <p:spPr>
          <a:xfrm>
            <a:off x="594360" y="1440061"/>
            <a:ext cx="11003280" cy="1323439"/>
          </a:xfrm>
          <a:prstGeom prst="rect">
            <a:avLst/>
          </a:prstGeom>
        </p:spPr>
        <p:txBody>
          <a:bodyPr wrap="square">
            <a:spAutoFit/>
          </a:bodyPr>
          <a:lstStyle/>
          <a:p>
            <a:r>
              <a:rPr lang="en-US" sz="1600" b="1" dirty="0" smtClean="0">
                <a:solidFill>
                  <a:schemeClr val="tx1"/>
                </a:solidFill>
              </a:rPr>
              <a:t>Trial Summary and Eligibility: TI and TS </a:t>
            </a:r>
          </a:p>
          <a:p>
            <a:r>
              <a:rPr lang="en-US" sz="1600" dirty="0" smtClean="0">
                <a:solidFill>
                  <a:schemeClr val="tx1"/>
                </a:solidFill>
              </a:rPr>
              <a:t>This subsection contains the Trial Design datasets that describe the characteristics of the trial, as well as subject eligibility criteria for trial participation.</a:t>
            </a:r>
          </a:p>
          <a:p>
            <a:r>
              <a:rPr lang="en-US" sz="1600" dirty="0" smtClean="0">
                <a:solidFill>
                  <a:schemeClr val="tx1"/>
                </a:solidFill>
              </a:rPr>
              <a:t>The TI and TS datasets are a tabular synopsis for the study protocol. </a:t>
            </a:r>
          </a:p>
          <a:p>
            <a:endParaRPr lang="en-US" sz="1600" dirty="0">
              <a:solidFill>
                <a:schemeClr val="tx1"/>
              </a:solidFill>
            </a:endParaRPr>
          </a:p>
        </p:txBody>
      </p:sp>
      <p:sp>
        <p:nvSpPr>
          <p:cNvPr id="7" name="Rectangle 6"/>
          <p:cNvSpPr/>
          <p:nvPr/>
        </p:nvSpPr>
        <p:spPr>
          <a:xfrm>
            <a:off x="609600" y="2644021"/>
            <a:ext cx="10820400" cy="830997"/>
          </a:xfrm>
          <a:prstGeom prst="rect">
            <a:avLst/>
          </a:prstGeom>
        </p:spPr>
        <p:txBody>
          <a:bodyPr wrap="square">
            <a:spAutoFit/>
          </a:bodyPr>
          <a:lstStyle/>
          <a:p>
            <a:r>
              <a:rPr lang="en-US" sz="1600" dirty="0" smtClean="0">
                <a:solidFill>
                  <a:schemeClr val="tx1"/>
                </a:solidFill>
              </a:rPr>
              <a:t>The Trial Inclusion Exclusion (TI) dataset is not subject oriented. It contains all the inclusion and exclusion criteria for the trial, and thus provides information that may not be present in the subject-level data on inclusion and exclusion criteria. The IE domain </a:t>
            </a:r>
            <a:r>
              <a:rPr lang="en-US" sz="1600" b="1" i="1" dirty="0" smtClean="0">
                <a:solidFill>
                  <a:schemeClr val="tx1"/>
                </a:solidFill>
              </a:rPr>
              <a:t>contains records only for inclusion and exclusion criteria that subjects did not meet. </a:t>
            </a:r>
            <a:endParaRPr lang="en-US" sz="1600" dirty="0">
              <a:solidFill>
                <a:schemeClr val="tx1"/>
              </a:solidFill>
            </a:endParaRPr>
          </a:p>
        </p:txBody>
      </p:sp>
      <p:sp>
        <p:nvSpPr>
          <p:cNvPr id="8" name="Rectangle 7"/>
          <p:cNvSpPr/>
          <p:nvPr/>
        </p:nvSpPr>
        <p:spPr>
          <a:xfrm>
            <a:off x="655320" y="3426470"/>
            <a:ext cx="6096000" cy="307777"/>
          </a:xfrm>
          <a:prstGeom prst="rect">
            <a:avLst/>
          </a:prstGeom>
        </p:spPr>
        <p:txBody>
          <a:bodyPr wrap="square">
            <a:spAutoFit/>
          </a:bodyPr>
          <a:lstStyle/>
          <a:p>
            <a:r>
              <a:rPr lang="it-IT" b="1" dirty="0" smtClean="0">
                <a:solidFill>
                  <a:schemeClr val="tx1"/>
                </a:solidFill>
              </a:rPr>
              <a:t>One record per I/E criterion </a:t>
            </a:r>
            <a:endParaRPr lang="en-US" dirty="0">
              <a:solidFill>
                <a:schemeClr val="tx1"/>
              </a:solidFill>
            </a:endParaRPr>
          </a:p>
        </p:txBody>
      </p:sp>
      <p:sp>
        <p:nvSpPr>
          <p:cNvPr id="9" name="Rectangle 8"/>
          <p:cNvSpPr/>
          <p:nvPr/>
        </p:nvSpPr>
        <p:spPr>
          <a:xfrm>
            <a:off x="655320" y="3818543"/>
            <a:ext cx="10485120" cy="1323439"/>
          </a:xfrm>
          <a:prstGeom prst="rect">
            <a:avLst/>
          </a:prstGeom>
        </p:spPr>
        <p:txBody>
          <a:bodyPr wrap="square">
            <a:spAutoFit/>
          </a:bodyPr>
          <a:lstStyle/>
          <a:p>
            <a:r>
              <a:rPr lang="en-US" sz="1600" dirty="0" smtClean="0">
                <a:solidFill>
                  <a:schemeClr val="tx1"/>
                </a:solidFill>
              </a:rPr>
              <a:t>The Trial Summary (TS) dataset allows the sponsor to submit a summary of the trial in a structured format. Each record in the Trial Summary dataset contains the value of a parameter, a characteristic of the trial. For example, Trial Summary is used to record basic information about the study such as trial phase, protocol title, and trial objectives. The Trial Summary dataset contains information about the planned and actual trial characteristics.</a:t>
            </a:r>
          </a:p>
          <a:p>
            <a:pPr lvl="0"/>
            <a:r>
              <a:rPr lang="en-US" sz="1600" dirty="0" smtClean="0">
                <a:solidFill>
                  <a:schemeClr val="tx1"/>
                </a:solidFill>
              </a:rPr>
              <a:t>This is a required domain for submission to FDA. Required TSPARM are in Appendix of SDTMIG. </a:t>
            </a:r>
            <a:endParaRPr lang="en-US" sz="1600" dirty="0">
              <a:solidFill>
                <a:schemeClr val="tx1"/>
              </a:solidFill>
            </a:endParaRPr>
          </a:p>
        </p:txBody>
      </p:sp>
      <p:sp>
        <p:nvSpPr>
          <p:cNvPr id="10" name="Rectangle 9"/>
          <p:cNvSpPr/>
          <p:nvPr/>
        </p:nvSpPr>
        <p:spPr>
          <a:xfrm>
            <a:off x="689615" y="5164872"/>
            <a:ext cx="4751622" cy="338554"/>
          </a:xfrm>
          <a:prstGeom prst="rect">
            <a:avLst/>
          </a:prstGeom>
        </p:spPr>
        <p:txBody>
          <a:bodyPr wrap="none">
            <a:spAutoFit/>
          </a:bodyPr>
          <a:lstStyle/>
          <a:p>
            <a:r>
              <a:rPr lang="en-US" sz="1600" b="1" dirty="0" smtClean="0">
                <a:solidFill>
                  <a:schemeClr val="tx1"/>
                </a:solidFill>
              </a:rPr>
              <a:t>One record per trial summary parameter value </a:t>
            </a:r>
            <a:endParaRPr lang="en-US" sz="1600" dirty="0">
              <a:solidFill>
                <a:schemeClr val="tx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111</a:t>
            </a:fld>
            <a:endParaRPr lang="en-US"/>
          </a:p>
        </p:txBody>
      </p:sp>
      <p:pic>
        <p:nvPicPr>
          <p:cNvPr id="4098" name="Picture 2"/>
          <p:cNvPicPr>
            <a:picLocks noChangeAspect="1" noChangeArrowheads="1"/>
          </p:cNvPicPr>
          <p:nvPr/>
        </p:nvPicPr>
        <p:blipFill>
          <a:blip r:embed="rId2"/>
          <a:srcRect/>
          <a:stretch>
            <a:fillRect/>
          </a:stretch>
        </p:blipFill>
        <p:spPr bwMode="auto">
          <a:xfrm>
            <a:off x="2167889" y="2928256"/>
            <a:ext cx="6503671" cy="3716383"/>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2423160" y="315278"/>
            <a:ext cx="5775960" cy="2508120"/>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
          <p:cNvSpPr txBox="1">
            <a:spLocks noGrp="1"/>
          </p:cNvSpPr>
          <p:nvPr>
            <p:ph type="ctrTitle"/>
          </p:nvPr>
        </p:nvSpPr>
        <p:spPr>
          <a:xfrm>
            <a:off x="853440" y="2613339"/>
            <a:ext cx="10363200" cy="1195728"/>
          </a:xfrm>
          <a:prstGeom prst="rect">
            <a:avLst/>
          </a:prstGeom>
          <a:noFill/>
          <a:ln>
            <a:noFill/>
          </a:ln>
        </p:spPr>
        <p:txBody>
          <a:bodyPr spcFirstLastPara="1" wrap="square" lIns="91425" tIns="45700" rIns="91425" bIns="45700" anchor="ctr" anchorCtr="0">
            <a:noAutofit/>
          </a:bodyPr>
          <a:lstStyle/>
          <a:p>
            <a:pPr marL="685800" indent="-457200" algn="ctr"/>
            <a:r>
              <a:rPr lang="en-US" dirty="0"/>
              <a:t>Section </a:t>
            </a:r>
            <a:r>
              <a:rPr lang="en-US" dirty="0" smtClean="0"/>
              <a:t>7 – Domains Based On The General Observation Classes</a:t>
            </a:r>
            <a:br>
              <a:rPr lang="en-US" dirty="0" smtClean="0"/>
            </a:br>
            <a:endParaRPr lang="en-US" dirty="0" smtClean="0"/>
          </a:p>
        </p:txBody>
      </p:sp>
      <p:sp>
        <p:nvSpPr>
          <p:cNvPr id="285" name="Google Shape;285;p5"/>
          <p:cNvSpPr txBox="1"/>
          <p:nvPr/>
        </p:nvSpPr>
        <p:spPr>
          <a:xfrm>
            <a:off x="7144500" y="5801550"/>
            <a:ext cx="4852500" cy="57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7494"/>
            <a:ext cx="10972800" cy="631666"/>
          </a:xfrm>
        </p:spPr>
        <p:txBody>
          <a:bodyPr>
            <a:normAutofit/>
          </a:bodyPr>
          <a:lstStyle/>
          <a:p>
            <a:pPr algn="ctr"/>
            <a:r>
              <a:rPr lang="en-US" sz="2800" b="1" dirty="0" smtClean="0"/>
              <a:t>General Observation Class (Interventions)</a:t>
            </a:r>
            <a:endParaRPr lang="en-US" sz="2800" dirty="0"/>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113</a:t>
            </a:fld>
            <a:endParaRPr lang="en-US"/>
          </a:p>
        </p:txBody>
      </p:sp>
      <p:sp>
        <p:nvSpPr>
          <p:cNvPr id="5" name="Rectangle 4"/>
          <p:cNvSpPr/>
          <p:nvPr/>
        </p:nvSpPr>
        <p:spPr>
          <a:xfrm>
            <a:off x="716280" y="796856"/>
            <a:ext cx="10942320" cy="1169551"/>
          </a:xfrm>
          <a:prstGeom prst="rect">
            <a:avLst/>
          </a:prstGeom>
        </p:spPr>
        <p:txBody>
          <a:bodyPr wrap="square">
            <a:spAutoFit/>
          </a:bodyPr>
          <a:lstStyle/>
          <a:p>
            <a:r>
              <a:rPr lang="en-US" b="1" dirty="0" smtClean="0"/>
              <a:t>CM –Domain Model </a:t>
            </a:r>
          </a:p>
          <a:p>
            <a:r>
              <a:rPr lang="en-US" dirty="0" smtClean="0"/>
              <a:t>Case report form (CRF) data that captures the concomitant and prior medications/therapies used by the subject. Examples are the concomitant medications/therapies given on an as needed basis and the usual background medications/therapies given for a condition.</a:t>
            </a:r>
          </a:p>
          <a:p>
            <a:r>
              <a:rPr lang="en-US" dirty="0" smtClean="0"/>
              <a:t> </a:t>
            </a:r>
          </a:p>
          <a:p>
            <a:r>
              <a:rPr lang="en-US" dirty="0" smtClean="0"/>
              <a:t> </a:t>
            </a:r>
            <a:r>
              <a:rPr lang="en-US" b="1" dirty="0" smtClean="0"/>
              <a:t>One record per recorded intervention occurrence or constant-dosing interval per subject, Tabulation </a:t>
            </a:r>
            <a:endParaRPr lang="en-US" dirty="0"/>
          </a:p>
        </p:txBody>
      </p:sp>
      <p:pic>
        <p:nvPicPr>
          <p:cNvPr id="1026" name="Picture 2"/>
          <p:cNvPicPr>
            <a:picLocks noChangeAspect="1" noChangeArrowheads="1"/>
          </p:cNvPicPr>
          <p:nvPr/>
        </p:nvPicPr>
        <p:blipFill>
          <a:blip r:embed="rId2"/>
          <a:srcRect/>
          <a:stretch>
            <a:fillRect/>
          </a:stretch>
        </p:blipFill>
        <p:spPr bwMode="auto">
          <a:xfrm>
            <a:off x="827723" y="2096453"/>
            <a:ext cx="10449877" cy="457818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114</a:t>
            </a:fld>
            <a:endParaRPr lang="en-US"/>
          </a:p>
        </p:txBody>
      </p:sp>
      <p:sp>
        <p:nvSpPr>
          <p:cNvPr id="3" name="Rectangle 2"/>
          <p:cNvSpPr/>
          <p:nvPr/>
        </p:nvSpPr>
        <p:spPr>
          <a:xfrm>
            <a:off x="289560" y="268665"/>
            <a:ext cx="11567160" cy="1169551"/>
          </a:xfrm>
          <a:prstGeom prst="rect">
            <a:avLst/>
          </a:prstGeom>
        </p:spPr>
        <p:txBody>
          <a:bodyPr wrap="square">
            <a:spAutoFit/>
          </a:bodyPr>
          <a:lstStyle/>
          <a:p>
            <a:r>
              <a:rPr lang="en-US" b="1" dirty="0" smtClean="0">
                <a:solidFill>
                  <a:schemeClr val="tx1"/>
                </a:solidFill>
              </a:rPr>
              <a:t>6.1.1 Procedure Agents</a:t>
            </a:r>
          </a:p>
          <a:p>
            <a:r>
              <a:rPr lang="en-US" b="1" dirty="0" smtClean="0">
                <a:solidFill>
                  <a:schemeClr val="tx1"/>
                </a:solidFill>
              </a:rPr>
              <a:t>AG – Description/Overview</a:t>
            </a:r>
          </a:p>
          <a:p>
            <a:r>
              <a:rPr lang="en-US" dirty="0" smtClean="0">
                <a:solidFill>
                  <a:schemeClr val="tx1"/>
                </a:solidFill>
              </a:rPr>
              <a:t>An interventions domain that contains the agents administered to the subject as part of a procedure or assessment, as opposed to drugs, medications and therapies administered with therapeutic intent.</a:t>
            </a:r>
          </a:p>
          <a:p>
            <a:r>
              <a:rPr lang="en-US" b="1" dirty="0" smtClean="0">
                <a:solidFill>
                  <a:schemeClr val="tx1"/>
                </a:solidFill>
              </a:rPr>
              <a:t>One record per recorded intervention occurrence per subject, Tabulation.</a:t>
            </a:r>
            <a:endParaRPr lang="en-US" dirty="0">
              <a:solidFill>
                <a:schemeClr val="tx1"/>
              </a:solidFill>
            </a:endParaRPr>
          </a:p>
        </p:txBody>
      </p:sp>
      <p:pic>
        <p:nvPicPr>
          <p:cNvPr id="2050" name="Picture 2"/>
          <p:cNvPicPr>
            <a:picLocks noChangeAspect="1" noChangeArrowheads="1"/>
          </p:cNvPicPr>
          <p:nvPr/>
        </p:nvPicPr>
        <p:blipFill>
          <a:blip r:embed="rId2"/>
          <a:srcRect/>
          <a:stretch>
            <a:fillRect/>
          </a:stretch>
        </p:blipFill>
        <p:spPr bwMode="auto">
          <a:xfrm>
            <a:off x="380048" y="2109788"/>
            <a:ext cx="10928032" cy="2572219"/>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79094" y="1575434"/>
            <a:ext cx="2562225" cy="512445"/>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115</a:t>
            </a:fld>
            <a:endParaRPr lang="en-US"/>
          </a:p>
        </p:txBody>
      </p:sp>
      <p:sp>
        <p:nvSpPr>
          <p:cNvPr id="3" name="Rectangle 2"/>
          <p:cNvSpPr/>
          <p:nvPr/>
        </p:nvSpPr>
        <p:spPr>
          <a:xfrm>
            <a:off x="441960" y="316081"/>
            <a:ext cx="11170920" cy="5909310"/>
          </a:xfrm>
          <a:prstGeom prst="rect">
            <a:avLst/>
          </a:prstGeom>
        </p:spPr>
        <p:txBody>
          <a:bodyPr wrap="square">
            <a:spAutoFit/>
          </a:bodyPr>
          <a:lstStyle/>
          <a:p>
            <a:r>
              <a:rPr lang="fr-FR" b="1" dirty="0" err="1" smtClean="0"/>
              <a:t>Exposure</a:t>
            </a:r>
            <a:r>
              <a:rPr lang="fr-FR" b="1" dirty="0" smtClean="0"/>
              <a:t> </a:t>
            </a:r>
            <a:r>
              <a:rPr lang="fr-FR" b="1" dirty="0" err="1" smtClean="0"/>
              <a:t>Domains</a:t>
            </a:r>
            <a:r>
              <a:rPr lang="fr-FR" b="1" dirty="0" smtClean="0"/>
              <a:t>: EX and EC </a:t>
            </a:r>
          </a:p>
          <a:p>
            <a:r>
              <a:rPr lang="en-US" dirty="0" smtClean="0"/>
              <a:t>Clinical trial study designs can range from open label (where subjects and investigators know which product each subject is receiving) to blinded (where the subject, investigator, or anyone assessing the outcome is unaware of the treatment assignment(s) to reduce potential for bias). To support standardization of various collection methods and details, as well as process differences between open-label and blinded studies, two SDTM domains based on the Interventions General Observation Class are available to represent details of subject exposure to protocol-specified study treatment(s). </a:t>
            </a:r>
          </a:p>
          <a:p>
            <a:r>
              <a:rPr lang="en-US" dirty="0" smtClean="0"/>
              <a:t>The two domains are introduced below. </a:t>
            </a:r>
          </a:p>
          <a:p>
            <a:endParaRPr lang="en-US" dirty="0" smtClean="0"/>
          </a:p>
          <a:p>
            <a:r>
              <a:rPr lang="en-US" b="1" dirty="0" smtClean="0"/>
              <a:t>Exposure (EX) </a:t>
            </a:r>
          </a:p>
          <a:p>
            <a:r>
              <a:rPr lang="en-US" b="1" dirty="0" smtClean="0"/>
              <a:t>EX – Description/Overview for the Exposure Domain Model </a:t>
            </a:r>
          </a:p>
          <a:p>
            <a:r>
              <a:rPr lang="en-US" dirty="0" smtClean="0"/>
              <a:t>The Exposure domain model records the details of a subject's exposure to protocol-specified study treatment. Study treatment may be any intervention that is prospectively defined as a test material within a study, and is typically but not always supplied to the subject. </a:t>
            </a:r>
          </a:p>
          <a:p>
            <a:r>
              <a:rPr lang="en-US" dirty="0" smtClean="0"/>
              <a:t>When a study is still masked and protocol-specified study treatment doses cannot yet be reflected in the protocol-specified unit due to blinding requirements, then the EX domain is not expected to be populated. </a:t>
            </a:r>
          </a:p>
          <a:p>
            <a:r>
              <a:rPr lang="en-US" dirty="0" smtClean="0"/>
              <a:t>Doses of placebo should be represented by EXTRT = ‘PLACEBO’ and EXDOSE = 0 (indicating 0 mg of active ingredient was taken or administered).  For missing  dose administration,  no record must exist in EX domain but is possible in EC domain.</a:t>
            </a:r>
          </a:p>
          <a:p>
            <a:r>
              <a:rPr lang="en-US" dirty="0" smtClean="0"/>
              <a:t> </a:t>
            </a:r>
            <a:r>
              <a:rPr lang="en-US" b="1" dirty="0" smtClean="0"/>
              <a:t>One record per protocol-specified study treatment, constant-dosing interval, per subject, Tabulation </a:t>
            </a:r>
          </a:p>
          <a:p>
            <a:endParaRPr lang="en-US" b="1" dirty="0" smtClean="0"/>
          </a:p>
          <a:p>
            <a:r>
              <a:rPr lang="en-US" b="1" dirty="0" smtClean="0"/>
              <a:t>Exposure as Collected (EC) </a:t>
            </a:r>
          </a:p>
          <a:p>
            <a:r>
              <a:rPr lang="en-US" b="1" dirty="0" smtClean="0"/>
              <a:t>EC – Description/Overview for the Exposure as Collected Domain Model </a:t>
            </a:r>
          </a:p>
          <a:p>
            <a:r>
              <a:rPr lang="en-US" dirty="0" smtClean="0"/>
              <a:t>The Exposure as Collected domain model reflects protocol-specified study treatment administrations, as collected. </a:t>
            </a:r>
          </a:p>
          <a:p>
            <a:r>
              <a:rPr lang="en-US" dirty="0" smtClean="0"/>
              <a:t>The Exposure as Collected domain model reflects protocol-specified study treatment administrations, as collected. 1. EC should be used in all cases where collected exposure information cannot or should not be directly represented in EX. For example, administrations collected in tablets but protocol-specified unit is mg, administrations collected in </a:t>
            </a:r>
            <a:r>
              <a:rPr lang="en-US" dirty="0" err="1" smtClean="0"/>
              <a:t>mL</a:t>
            </a:r>
            <a:r>
              <a:rPr lang="en-US" dirty="0" smtClean="0"/>
              <a:t> but protocol-specified unit is mg/kg. </a:t>
            </a:r>
          </a:p>
          <a:p>
            <a:r>
              <a:rPr lang="en-US" b="1" dirty="0" smtClean="0"/>
              <a:t>One record per protocol-specified study treatment, collected-dosing interval, per subject, per mood Tabulation </a:t>
            </a:r>
          </a:p>
          <a:p>
            <a:endParaRPr lang="en-US" b="1" dirty="0" smtClean="0"/>
          </a:p>
          <a:p>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116</a:t>
            </a:fld>
            <a:endParaRPr lang="en-US"/>
          </a:p>
        </p:txBody>
      </p:sp>
      <p:pic>
        <p:nvPicPr>
          <p:cNvPr id="3074" name="Picture 2"/>
          <p:cNvPicPr>
            <a:picLocks noChangeAspect="1" noChangeArrowheads="1"/>
          </p:cNvPicPr>
          <p:nvPr/>
        </p:nvPicPr>
        <p:blipFill>
          <a:blip r:embed="rId2"/>
          <a:srcRect/>
          <a:stretch>
            <a:fillRect/>
          </a:stretch>
        </p:blipFill>
        <p:spPr bwMode="auto">
          <a:xfrm>
            <a:off x="1234440" y="0"/>
            <a:ext cx="8869680" cy="2080389"/>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243013" y="2118360"/>
            <a:ext cx="8861107" cy="4739640"/>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117</a:t>
            </a:fld>
            <a:endParaRPr lang="en-US"/>
          </a:p>
        </p:txBody>
      </p:sp>
      <p:sp>
        <p:nvSpPr>
          <p:cNvPr id="4" name="Rectangle 3"/>
          <p:cNvSpPr/>
          <p:nvPr/>
        </p:nvSpPr>
        <p:spPr>
          <a:xfrm>
            <a:off x="457200" y="239227"/>
            <a:ext cx="11216640" cy="954107"/>
          </a:xfrm>
          <a:prstGeom prst="rect">
            <a:avLst/>
          </a:prstGeom>
        </p:spPr>
        <p:txBody>
          <a:bodyPr wrap="square">
            <a:spAutoFit/>
          </a:bodyPr>
          <a:lstStyle/>
          <a:p>
            <a:r>
              <a:rPr lang="en-US" b="1" dirty="0" smtClean="0">
                <a:solidFill>
                  <a:schemeClr val="tx1"/>
                </a:solidFill>
              </a:rPr>
              <a:t>ML – Description/Overview</a:t>
            </a:r>
          </a:p>
          <a:p>
            <a:r>
              <a:rPr lang="en-US" dirty="0" smtClean="0">
                <a:solidFill>
                  <a:schemeClr val="tx1"/>
                </a:solidFill>
              </a:rPr>
              <a:t>Information regarding the subject's meal consumption, such as fluid intake, amounts, form (solid or liquid state), frequency, etc., typically used for pharmacokinetic analysis.</a:t>
            </a:r>
          </a:p>
          <a:p>
            <a:r>
              <a:rPr lang="en-US" b="1" dirty="0" smtClean="0">
                <a:solidFill>
                  <a:schemeClr val="tx1"/>
                </a:solidFill>
              </a:rPr>
              <a:t>One record per food product occurrence or constant intake interval per subject, Tabulation.</a:t>
            </a:r>
            <a:endParaRPr lang="en-US" dirty="0">
              <a:solidFill>
                <a:schemeClr val="tx1"/>
              </a:solidFill>
            </a:endParaRPr>
          </a:p>
        </p:txBody>
      </p:sp>
      <p:pic>
        <p:nvPicPr>
          <p:cNvPr id="4098" name="Picture 2"/>
          <p:cNvPicPr>
            <a:picLocks noChangeAspect="1" noChangeArrowheads="1"/>
          </p:cNvPicPr>
          <p:nvPr/>
        </p:nvPicPr>
        <p:blipFill>
          <a:blip r:embed="rId2"/>
          <a:srcRect/>
          <a:stretch>
            <a:fillRect/>
          </a:stretch>
        </p:blipFill>
        <p:spPr bwMode="auto">
          <a:xfrm>
            <a:off x="1554481" y="1187321"/>
            <a:ext cx="8138160" cy="5670679"/>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118</a:t>
            </a:fld>
            <a:endParaRPr lang="en-US"/>
          </a:p>
        </p:txBody>
      </p:sp>
      <p:sp>
        <p:nvSpPr>
          <p:cNvPr id="4" name="Rectangle 3"/>
          <p:cNvSpPr/>
          <p:nvPr/>
        </p:nvSpPr>
        <p:spPr>
          <a:xfrm>
            <a:off x="563880" y="453628"/>
            <a:ext cx="11109960" cy="523220"/>
          </a:xfrm>
          <a:prstGeom prst="rect">
            <a:avLst/>
          </a:prstGeom>
        </p:spPr>
        <p:txBody>
          <a:bodyPr wrap="square">
            <a:spAutoFit/>
          </a:bodyPr>
          <a:lstStyle/>
          <a:p>
            <a:r>
              <a:rPr lang="en-US" b="1" dirty="0" smtClean="0">
                <a:solidFill>
                  <a:schemeClr val="tx1"/>
                </a:solidFill>
              </a:rPr>
              <a:t>PR – Description/Overview</a:t>
            </a:r>
          </a:p>
          <a:p>
            <a:r>
              <a:rPr lang="en-US" dirty="0" smtClean="0">
                <a:solidFill>
                  <a:schemeClr val="tx1"/>
                </a:solidFill>
              </a:rPr>
              <a:t>An interventions domain that contains interventional activity intended to have diagnostic, preventive, therapeutic, or palliative effects.</a:t>
            </a:r>
            <a:endParaRPr lang="en-US" dirty="0">
              <a:solidFill>
                <a:schemeClr val="tx1"/>
              </a:solidFill>
            </a:endParaRPr>
          </a:p>
        </p:txBody>
      </p:sp>
      <p:sp>
        <p:nvSpPr>
          <p:cNvPr id="5" name="Rectangle 4"/>
          <p:cNvSpPr/>
          <p:nvPr/>
        </p:nvSpPr>
        <p:spPr>
          <a:xfrm>
            <a:off x="609600" y="911870"/>
            <a:ext cx="11170920" cy="307777"/>
          </a:xfrm>
          <a:prstGeom prst="rect">
            <a:avLst/>
          </a:prstGeom>
        </p:spPr>
        <p:txBody>
          <a:bodyPr wrap="square">
            <a:spAutoFit/>
          </a:bodyPr>
          <a:lstStyle/>
          <a:p>
            <a:r>
              <a:rPr lang="en-US" b="1" dirty="0" smtClean="0">
                <a:solidFill>
                  <a:schemeClr val="tx1"/>
                </a:solidFill>
              </a:rPr>
              <a:t>One record per recorded procedure per occurrence per subject, Tabulation.</a:t>
            </a:r>
            <a:endParaRPr lang="en-US" dirty="0">
              <a:solidFill>
                <a:schemeClr val="tx1"/>
              </a:solidFill>
            </a:endParaRPr>
          </a:p>
        </p:txBody>
      </p:sp>
      <p:pic>
        <p:nvPicPr>
          <p:cNvPr id="5122" name="Picture 2"/>
          <p:cNvPicPr>
            <a:picLocks noChangeAspect="1" noChangeArrowheads="1"/>
          </p:cNvPicPr>
          <p:nvPr/>
        </p:nvPicPr>
        <p:blipFill>
          <a:blip r:embed="rId2"/>
          <a:srcRect/>
          <a:stretch>
            <a:fillRect/>
          </a:stretch>
        </p:blipFill>
        <p:spPr bwMode="auto">
          <a:xfrm>
            <a:off x="1226820" y="1176038"/>
            <a:ext cx="9212580" cy="5499082"/>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119</a:t>
            </a:fld>
            <a:endParaRPr lang="en-US"/>
          </a:p>
        </p:txBody>
      </p:sp>
      <p:sp>
        <p:nvSpPr>
          <p:cNvPr id="3" name="Rectangle 2"/>
          <p:cNvSpPr/>
          <p:nvPr/>
        </p:nvSpPr>
        <p:spPr>
          <a:xfrm>
            <a:off x="396240" y="238185"/>
            <a:ext cx="11338560" cy="954107"/>
          </a:xfrm>
          <a:prstGeom prst="rect">
            <a:avLst/>
          </a:prstGeom>
        </p:spPr>
        <p:txBody>
          <a:bodyPr wrap="square">
            <a:spAutoFit/>
          </a:bodyPr>
          <a:lstStyle/>
          <a:p>
            <a:r>
              <a:rPr lang="en-US" b="1" dirty="0" smtClean="0">
                <a:solidFill>
                  <a:schemeClr val="tx1"/>
                </a:solidFill>
              </a:rPr>
              <a:t>Substance Use</a:t>
            </a:r>
          </a:p>
          <a:p>
            <a:r>
              <a:rPr lang="en-US" b="1" dirty="0" smtClean="0">
                <a:solidFill>
                  <a:schemeClr val="tx1"/>
                </a:solidFill>
              </a:rPr>
              <a:t>SU – Description/Overview</a:t>
            </a:r>
          </a:p>
          <a:p>
            <a:r>
              <a:rPr lang="en-US" dirty="0" smtClean="0">
                <a:solidFill>
                  <a:schemeClr val="tx1"/>
                </a:solidFill>
              </a:rPr>
              <a:t>An interventions domain that contains substance use information that may be used to assess the efficacy and/or safety of therapies that look to mitigate the effects of chronic substance use.</a:t>
            </a:r>
            <a:endParaRPr lang="en-US" dirty="0">
              <a:solidFill>
                <a:schemeClr val="tx1"/>
              </a:solidFill>
            </a:endParaRPr>
          </a:p>
        </p:txBody>
      </p:sp>
      <p:sp>
        <p:nvSpPr>
          <p:cNvPr id="4" name="Rectangle 3"/>
          <p:cNvSpPr/>
          <p:nvPr/>
        </p:nvSpPr>
        <p:spPr>
          <a:xfrm>
            <a:off x="381000" y="1170950"/>
            <a:ext cx="8778240" cy="307777"/>
          </a:xfrm>
          <a:prstGeom prst="rect">
            <a:avLst/>
          </a:prstGeom>
        </p:spPr>
        <p:txBody>
          <a:bodyPr wrap="square">
            <a:spAutoFit/>
          </a:bodyPr>
          <a:lstStyle/>
          <a:p>
            <a:r>
              <a:rPr lang="en-US" b="1" dirty="0" smtClean="0">
                <a:solidFill>
                  <a:schemeClr val="tx1"/>
                </a:solidFill>
              </a:rPr>
              <a:t>One record per substance type per reported occurrence per subject, Tabulation.</a:t>
            </a:r>
            <a:endParaRPr lang="en-US" dirty="0">
              <a:solidFill>
                <a:schemeClr val="tx1"/>
              </a:solidFill>
            </a:endParaRPr>
          </a:p>
        </p:txBody>
      </p:sp>
      <p:pic>
        <p:nvPicPr>
          <p:cNvPr id="6146" name="Picture 2"/>
          <p:cNvPicPr>
            <a:picLocks noChangeAspect="1" noChangeArrowheads="1"/>
          </p:cNvPicPr>
          <p:nvPr/>
        </p:nvPicPr>
        <p:blipFill>
          <a:blip r:embed="rId2"/>
          <a:srcRect/>
          <a:stretch>
            <a:fillRect/>
          </a:stretch>
        </p:blipFill>
        <p:spPr bwMode="auto">
          <a:xfrm>
            <a:off x="1605914" y="1436214"/>
            <a:ext cx="7720965" cy="5421786"/>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6d33df7961_0_10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smtClean="0"/>
              <a:t>Regulatory and Standards Organizations</a:t>
            </a:r>
            <a:endParaRPr/>
          </a:p>
        </p:txBody>
      </p:sp>
      <p:sp>
        <p:nvSpPr>
          <p:cNvPr id="264" name="Google Shape;264;g6d33df7961_0_106"/>
          <p:cNvSpPr txBox="1"/>
          <p:nvPr/>
        </p:nvSpPr>
        <p:spPr>
          <a:xfrm>
            <a:off x="1056450" y="1217600"/>
            <a:ext cx="10654200" cy="564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2400" dirty="0">
              <a:latin typeface="Roboto Slab"/>
              <a:ea typeface="Roboto Slab"/>
              <a:cs typeface="Roboto Slab"/>
              <a:sym typeface="Roboto Slab"/>
            </a:endParaRPr>
          </a:p>
          <a:p>
            <a:pPr marL="0" lvl="0" indent="0" algn="l" rtl="0">
              <a:spcBef>
                <a:spcPts val="0"/>
              </a:spcBef>
              <a:spcAft>
                <a:spcPts val="0"/>
              </a:spcAft>
              <a:buNone/>
            </a:pPr>
            <a:endParaRPr sz="1300" dirty="0">
              <a:solidFill>
                <a:schemeClr val="dk1"/>
              </a:solidFill>
              <a:highlight>
                <a:srgbClr val="FFFFFF"/>
              </a:highlight>
            </a:endParaRPr>
          </a:p>
          <a:p>
            <a:pPr marL="0" marR="0" lvl="0" indent="0" algn="l" rtl="0">
              <a:lnSpc>
                <a:spcPct val="100000"/>
              </a:lnSpc>
              <a:spcBef>
                <a:spcPts val="0"/>
              </a:spcBef>
              <a:spcAft>
                <a:spcPts val="0"/>
              </a:spcAft>
              <a:buNone/>
            </a:pPr>
            <a:endParaRPr sz="2400" b="1" dirty="0">
              <a:latin typeface="Roboto Slab"/>
              <a:ea typeface="Roboto Slab"/>
              <a:cs typeface="Roboto Slab"/>
              <a:sym typeface="Roboto Slab"/>
            </a:endParaRPr>
          </a:p>
          <a:p>
            <a:pPr marL="0" marR="0" lvl="0" indent="0" algn="l" rtl="0">
              <a:lnSpc>
                <a:spcPct val="100000"/>
              </a:lnSpc>
              <a:spcBef>
                <a:spcPts val="0"/>
              </a:spcBef>
              <a:spcAft>
                <a:spcPts val="0"/>
              </a:spcAft>
              <a:buNone/>
            </a:pPr>
            <a:endParaRPr sz="2400" b="1" dirty="0">
              <a:latin typeface="Roboto Slab"/>
              <a:ea typeface="Roboto Slab"/>
              <a:cs typeface="Roboto Slab"/>
              <a:sym typeface="Roboto Slab"/>
            </a:endParaRPr>
          </a:p>
          <a:p>
            <a:pPr marL="0" marR="0" lvl="0" indent="0" algn="l" rtl="0">
              <a:lnSpc>
                <a:spcPct val="100000"/>
              </a:lnSpc>
              <a:spcBef>
                <a:spcPts val="0"/>
              </a:spcBef>
              <a:spcAft>
                <a:spcPts val="0"/>
              </a:spcAft>
              <a:buNone/>
            </a:pPr>
            <a:endParaRPr sz="2400" dirty="0">
              <a:solidFill>
                <a:schemeClr val="dk1"/>
              </a:solidFill>
              <a:highlight>
                <a:srgbClr val="FFFFFF"/>
              </a:highlight>
              <a:latin typeface="Roboto Slab"/>
              <a:ea typeface="Roboto Slab"/>
              <a:cs typeface="Roboto Slab"/>
              <a:sym typeface="Roboto Slab"/>
            </a:endParaRPr>
          </a:p>
          <a:p>
            <a:pPr marL="0" marR="0" lvl="0" indent="0" algn="l" rtl="0">
              <a:lnSpc>
                <a:spcPct val="100000"/>
              </a:lnSpc>
              <a:spcBef>
                <a:spcPts val="0"/>
              </a:spcBef>
              <a:spcAft>
                <a:spcPts val="0"/>
              </a:spcAft>
              <a:buNone/>
            </a:pPr>
            <a:endParaRPr sz="1300" dirty="0">
              <a:solidFill>
                <a:schemeClr val="dk1"/>
              </a:solidFill>
              <a:highlight>
                <a:srgbClr val="FFFFFF"/>
              </a:highlight>
            </a:endParaRPr>
          </a:p>
          <a:p>
            <a:pPr marL="0" marR="0" lvl="0" indent="0" algn="l" rtl="0">
              <a:lnSpc>
                <a:spcPct val="100000"/>
              </a:lnSpc>
              <a:spcBef>
                <a:spcPts val="0"/>
              </a:spcBef>
              <a:spcAft>
                <a:spcPts val="0"/>
              </a:spcAft>
              <a:buNone/>
            </a:pPr>
            <a:endParaRPr sz="2400" b="1" dirty="0">
              <a:latin typeface="Roboto Slab"/>
              <a:ea typeface="Roboto Slab"/>
              <a:cs typeface="Roboto Slab"/>
              <a:sym typeface="Roboto Slab"/>
            </a:endParaRPr>
          </a:p>
          <a:p>
            <a:pPr marL="0" marR="0" lvl="0" indent="0" algn="l" rtl="0">
              <a:lnSpc>
                <a:spcPct val="100000"/>
              </a:lnSpc>
              <a:spcBef>
                <a:spcPts val="0"/>
              </a:spcBef>
              <a:spcAft>
                <a:spcPts val="0"/>
              </a:spcAft>
              <a:buNone/>
            </a:pPr>
            <a:endParaRPr sz="2400" b="1" dirty="0">
              <a:latin typeface="Roboto Slab"/>
              <a:ea typeface="Roboto Slab"/>
              <a:cs typeface="Roboto Slab"/>
              <a:sym typeface="Roboto Slab"/>
            </a:endParaRPr>
          </a:p>
          <a:p>
            <a:pPr marL="0" marR="0" lvl="0" indent="0" algn="l" rtl="0">
              <a:lnSpc>
                <a:spcPct val="100000"/>
              </a:lnSpc>
              <a:spcBef>
                <a:spcPts val="0"/>
              </a:spcBef>
              <a:spcAft>
                <a:spcPts val="0"/>
              </a:spcAft>
              <a:buNone/>
            </a:pPr>
            <a:endParaRPr sz="2400" b="1" dirty="0">
              <a:latin typeface="Roboto Slab"/>
              <a:ea typeface="Roboto Slab"/>
              <a:cs typeface="Roboto Slab"/>
              <a:sym typeface="Roboto Slab"/>
            </a:endParaRPr>
          </a:p>
          <a:p>
            <a:pPr marL="0" marR="0" lvl="0" indent="0" algn="l" rtl="0">
              <a:lnSpc>
                <a:spcPct val="100000"/>
              </a:lnSpc>
              <a:spcBef>
                <a:spcPts val="0"/>
              </a:spcBef>
              <a:spcAft>
                <a:spcPts val="0"/>
              </a:spcAft>
              <a:buNone/>
            </a:pPr>
            <a:endParaRPr sz="2400" b="1" dirty="0">
              <a:latin typeface="Roboto Slab"/>
              <a:ea typeface="Roboto Slab"/>
              <a:cs typeface="Roboto Slab"/>
              <a:sym typeface="Roboto Slab"/>
            </a:endParaRPr>
          </a:p>
          <a:p>
            <a:pPr marL="457200" marR="0" lvl="0" indent="0" algn="l" rtl="0">
              <a:lnSpc>
                <a:spcPct val="100000"/>
              </a:lnSpc>
              <a:spcBef>
                <a:spcPts val="0"/>
              </a:spcBef>
              <a:spcAft>
                <a:spcPts val="0"/>
              </a:spcAft>
              <a:buNone/>
            </a:pPr>
            <a:endParaRPr sz="2400" b="1" dirty="0">
              <a:latin typeface="Roboto Slab"/>
              <a:ea typeface="Roboto Slab"/>
              <a:cs typeface="Roboto Slab"/>
              <a:sym typeface="Roboto Slab"/>
            </a:endParaRPr>
          </a:p>
          <a:p>
            <a:pPr marL="457200" marR="0" lvl="0" indent="0" algn="l" rtl="0">
              <a:lnSpc>
                <a:spcPct val="100000"/>
              </a:lnSpc>
              <a:spcBef>
                <a:spcPts val="0"/>
              </a:spcBef>
              <a:spcAft>
                <a:spcPts val="0"/>
              </a:spcAft>
              <a:buNone/>
            </a:pPr>
            <a:endParaRPr sz="2400" dirty="0">
              <a:latin typeface="Roboto Slab"/>
              <a:ea typeface="Roboto Slab"/>
              <a:cs typeface="Roboto Slab"/>
              <a:sym typeface="Roboto Slab"/>
            </a:endParaRPr>
          </a:p>
          <a:p>
            <a:pPr marL="0" marR="0" lvl="0" indent="0" algn="l" rtl="0">
              <a:lnSpc>
                <a:spcPct val="100000"/>
              </a:lnSpc>
              <a:spcBef>
                <a:spcPts val="0"/>
              </a:spcBef>
              <a:spcAft>
                <a:spcPts val="0"/>
              </a:spcAft>
              <a:buClr>
                <a:srgbClr val="000000"/>
              </a:buClr>
              <a:buSzPts val="2400"/>
              <a:buFont typeface="Arial"/>
              <a:buNone/>
            </a:pPr>
            <a:endParaRPr sz="2400" dirty="0">
              <a:latin typeface="Roboto Slab"/>
              <a:ea typeface="Roboto Slab"/>
              <a:cs typeface="Roboto Slab"/>
              <a:sym typeface="Roboto Slab"/>
            </a:endParaRPr>
          </a:p>
        </p:txBody>
      </p:sp>
      <p:sp>
        <p:nvSpPr>
          <p:cNvPr id="4" name="TextBox 3"/>
          <p:cNvSpPr txBox="1"/>
          <p:nvPr/>
        </p:nvSpPr>
        <p:spPr>
          <a:xfrm>
            <a:off x="1097280" y="960120"/>
            <a:ext cx="10271760" cy="4401205"/>
          </a:xfrm>
          <a:prstGeom prst="rect">
            <a:avLst/>
          </a:prstGeom>
          <a:noFill/>
        </p:spPr>
        <p:txBody>
          <a:bodyPr wrap="square" rtlCol="0">
            <a:spAutoFit/>
          </a:bodyPr>
          <a:lstStyle/>
          <a:p>
            <a:r>
              <a:rPr lang="en-US" b="1" dirty="0" smtClean="0"/>
              <a:t>Industry Regulations and Standards </a:t>
            </a:r>
            <a:r>
              <a:rPr lang="en-US" dirty="0" smtClean="0"/>
              <a:t>Regulatory authorities govern and direct much of the work of the statistical programmer in the pharmaceutical industry. It is important for you to know about the following regulations, guidance, and standards organizations.</a:t>
            </a:r>
          </a:p>
          <a:p>
            <a:endParaRPr lang="en-US" dirty="0" smtClean="0"/>
          </a:p>
          <a:p>
            <a:r>
              <a:rPr lang="en-US" b="1" dirty="0" smtClean="0"/>
              <a:t>International Conference on Harmonization (ICH) </a:t>
            </a:r>
            <a:r>
              <a:rPr lang="en-US" dirty="0" smtClean="0"/>
              <a:t>The International Conference on Harmonization (ICH) is a non-profit group that works with the pharmaceutical regulatory authorities in the United States, Europe, and Japan to develop common regulatory guidance for all three. The goal of the ICH is to define a common set of regulations so that a pharmaceutical regulatory application in one country can also be used in another. Over time, the Food and Drug Administration (FDA) usually adopts the guidelines developed by the ICH, so you can watch the development of guidance at the ICH to see what FDA requirements may be forthcoming.</a:t>
            </a:r>
          </a:p>
          <a:p>
            <a:endParaRPr lang="en-US" dirty="0" smtClean="0"/>
          </a:p>
          <a:p>
            <a:r>
              <a:rPr lang="en-US" dirty="0" smtClean="0"/>
              <a:t>The </a:t>
            </a:r>
            <a:r>
              <a:rPr lang="en-US" b="1" dirty="0" smtClean="0"/>
              <a:t>Clinical Data Interchange Standards Consortium (CDISC) </a:t>
            </a:r>
            <a:r>
              <a:rPr lang="en-US" dirty="0" smtClean="0"/>
              <a:t>is a non-profit group that defines clinical data standards for the pharmaceutical industry. CDISC has developed numerous data models that you should familiarize yourself with. </a:t>
            </a:r>
          </a:p>
          <a:p>
            <a:endParaRPr lang="en-US" dirty="0" smtClean="0"/>
          </a:p>
          <a:p>
            <a:r>
              <a:rPr lang="en-US" b="1" dirty="0" smtClean="0"/>
              <a:t>Food and Drug Administration (FDA) Regulation and Guidance </a:t>
            </a:r>
            <a:r>
              <a:rPr lang="en-US" dirty="0" smtClean="0"/>
              <a:t>The FDA is the department within the United States Department of Health and Human Services that is charged with ensuring the safety and effectiveness of drugs, biologics, and devices marketed in the United States as well as food, cosmetics, and tobacco. Any work that you perform that contributes to a submission to the FDA is covered by these federal regulations. There are a number of specific regulations and guidance that you should know.</a:t>
            </a:r>
          </a:p>
          <a:p>
            <a:endParaRPr lang="en-US" dirty="0"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120</a:t>
            </a:fld>
            <a:endParaRPr lang="en-US"/>
          </a:p>
        </p:txBody>
      </p:sp>
      <p:sp>
        <p:nvSpPr>
          <p:cNvPr id="3" name="Title 1"/>
          <p:cNvSpPr txBox="1">
            <a:spLocks/>
          </p:cNvSpPr>
          <p:nvPr/>
        </p:nvSpPr>
        <p:spPr>
          <a:xfrm>
            <a:off x="609600" y="267494"/>
            <a:ext cx="10972800" cy="631666"/>
          </a:xfrm>
          <a:prstGeom prst="rect">
            <a:avLst/>
          </a:prstGeom>
        </p:spPr>
        <p:txBody>
          <a:bodyPr>
            <a:normAutofit/>
          </a:bodyPr>
          <a:lstStyle/>
          <a:p>
            <a:pPr marL="484632"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General Observation Class (Events)</a:t>
            </a:r>
            <a:endParaRPr kumimoji="0" lang="en-US" sz="28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
        <p:nvSpPr>
          <p:cNvPr id="4" name="Rectangle 3"/>
          <p:cNvSpPr/>
          <p:nvPr/>
        </p:nvSpPr>
        <p:spPr>
          <a:xfrm>
            <a:off x="533400" y="801023"/>
            <a:ext cx="11033760" cy="1600438"/>
          </a:xfrm>
          <a:prstGeom prst="rect">
            <a:avLst/>
          </a:prstGeom>
        </p:spPr>
        <p:txBody>
          <a:bodyPr wrap="square">
            <a:spAutoFit/>
          </a:bodyPr>
          <a:lstStyle/>
          <a:p>
            <a:r>
              <a:rPr lang="en-US" b="1" dirty="0" smtClean="0">
                <a:solidFill>
                  <a:schemeClr val="tx1"/>
                </a:solidFill>
              </a:rPr>
              <a:t>Adverse Events</a:t>
            </a:r>
          </a:p>
          <a:p>
            <a:r>
              <a:rPr lang="en-US" b="1" dirty="0" smtClean="0">
                <a:solidFill>
                  <a:schemeClr val="tx1"/>
                </a:solidFill>
              </a:rPr>
              <a:t>AE – Description/Overview</a:t>
            </a:r>
          </a:p>
          <a:p>
            <a:r>
              <a:rPr lang="en-US" dirty="0" smtClean="0">
                <a:solidFill>
                  <a:schemeClr val="tx1"/>
                </a:solidFill>
              </a:rPr>
              <a:t>An events domain that contains data describing untoward medical occurrences in a patient or subjects that are administered a pharmaceutical product and which may not necessarily have a causal relationship with the</a:t>
            </a:r>
          </a:p>
          <a:p>
            <a:r>
              <a:rPr lang="en-US" dirty="0" smtClean="0">
                <a:solidFill>
                  <a:schemeClr val="tx1"/>
                </a:solidFill>
              </a:rPr>
              <a:t>treatment. The events included in the AE dataset should be consistent with the protocol requirements. Adverse events may be captured either as free text or via a pre-specified list of terms.</a:t>
            </a:r>
          </a:p>
          <a:p>
            <a:endParaRPr lang="en-US" dirty="0">
              <a:solidFill>
                <a:schemeClr val="tx1"/>
              </a:solidFill>
            </a:endParaRPr>
          </a:p>
        </p:txBody>
      </p:sp>
      <p:sp>
        <p:nvSpPr>
          <p:cNvPr id="5" name="Rectangle 4"/>
          <p:cNvSpPr/>
          <p:nvPr/>
        </p:nvSpPr>
        <p:spPr>
          <a:xfrm>
            <a:off x="527816" y="2177832"/>
            <a:ext cx="4766048" cy="307777"/>
          </a:xfrm>
          <a:prstGeom prst="rect">
            <a:avLst/>
          </a:prstGeom>
        </p:spPr>
        <p:txBody>
          <a:bodyPr wrap="none">
            <a:spAutoFit/>
          </a:bodyPr>
          <a:lstStyle/>
          <a:p>
            <a:r>
              <a:rPr lang="en-US" b="1" dirty="0" smtClean="0">
                <a:solidFill>
                  <a:schemeClr val="tx1"/>
                </a:solidFill>
              </a:rPr>
              <a:t>One record per adverse event per subject, Tabulation.</a:t>
            </a:r>
            <a:endParaRPr lang="en-US" dirty="0">
              <a:solidFill>
                <a:schemeClr val="tx1"/>
              </a:solidFill>
            </a:endParaRPr>
          </a:p>
        </p:txBody>
      </p:sp>
      <p:sp>
        <p:nvSpPr>
          <p:cNvPr id="7" name="Rectangle 6"/>
          <p:cNvSpPr/>
          <p:nvPr/>
        </p:nvSpPr>
        <p:spPr>
          <a:xfrm>
            <a:off x="579120" y="2427536"/>
            <a:ext cx="10759440" cy="1384995"/>
          </a:xfrm>
          <a:prstGeom prst="rect">
            <a:avLst/>
          </a:prstGeom>
        </p:spPr>
        <p:txBody>
          <a:bodyPr wrap="square">
            <a:spAutoFit/>
          </a:bodyPr>
          <a:lstStyle/>
          <a:p>
            <a:r>
              <a:rPr lang="en-US" dirty="0" smtClean="0">
                <a:solidFill>
                  <a:schemeClr val="tx1"/>
                </a:solidFill>
              </a:rPr>
              <a:t>The sponsor may submit one record that covers an adverse event from start to finish. Alternatively, if there is a need to</a:t>
            </a:r>
          </a:p>
          <a:p>
            <a:r>
              <a:rPr lang="en-US" dirty="0" smtClean="0">
                <a:solidFill>
                  <a:schemeClr val="tx1"/>
                </a:solidFill>
              </a:rPr>
              <a:t>evaluate AEs at a more granular level, a sponsor may submit a new record when severity, causality, or seriousness changes or worsens. By submitting these individual records, the sponsor indicates that each is</a:t>
            </a:r>
          </a:p>
          <a:p>
            <a:r>
              <a:rPr lang="en-US" dirty="0" smtClean="0">
                <a:solidFill>
                  <a:schemeClr val="tx1"/>
                </a:solidFill>
              </a:rPr>
              <a:t>considered to represent a different event. The submission dataset structure may differ from the structure at the time of collection. For example, a sponsor might collect data at each visit in order to meet</a:t>
            </a:r>
          </a:p>
          <a:p>
            <a:r>
              <a:rPr lang="en-US" dirty="0" smtClean="0">
                <a:solidFill>
                  <a:schemeClr val="tx1"/>
                </a:solidFill>
              </a:rPr>
              <a:t>operational needs, but submit records that summarize the event and contain the highest level of severity, causality, seriousness, etc</a:t>
            </a:r>
            <a:endParaRPr lang="en-US" dirty="0">
              <a:solidFill>
                <a:schemeClr val="tx1"/>
              </a:solidFill>
            </a:endParaRPr>
          </a:p>
        </p:txBody>
      </p:sp>
      <p:sp>
        <p:nvSpPr>
          <p:cNvPr id="8" name="Rectangle 7"/>
          <p:cNvSpPr/>
          <p:nvPr/>
        </p:nvSpPr>
        <p:spPr>
          <a:xfrm>
            <a:off x="655320" y="3749457"/>
            <a:ext cx="10546080" cy="1815882"/>
          </a:xfrm>
          <a:prstGeom prst="rect">
            <a:avLst/>
          </a:prstGeom>
        </p:spPr>
        <p:txBody>
          <a:bodyPr wrap="square">
            <a:spAutoFit/>
          </a:bodyPr>
          <a:lstStyle/>
          <a:p>
            <a:r>
              <a:rPr lang="en-US" dirty="0" smtClean="0">
                <a:solidFill>
                  <a:schemeClr val="tx1"/>
                </a:solidFill>
              </a:rPr>
              <a:t>1. One record per adverse event per subject for each unique event. Multiple adverse event records reported by the investigator are submitted as summary records "collapsed" to the highest level of severity,</a:t>
            </a:r>
          </a:p>
          <a:p>
            <a:r>
              <a:rPr lang="en-US" dirty="0" smtClean="0">
                <a:solidFill>
                  <a:schemeClr val="tx1"/>
                </a:solidFill>
              </a:rPr>
              <a:t>causality, seriousness, and the final outcome.</a:t>
            </a:r>
          </a:p>
          <a:p>
            <a:r>
              <a:rPr lang="en-US" dirty="0" smtClean="0">
                <a:solidFill>
                  <a:schemeClr val="tx1"/>
                </a:solidFill>
              </a:rPr>
              <a:t>2. One record per adverse event per subject. Changes over time in severity, causality, or seriousness are submitted as separate events. Alternatively, these changes may be submitted in a separate dataset</a:t>
            </a:r>
          </a:p>
          <a:p>
            <a:r>
              <a:rPr lang="en-US" dirty="0" smtClean="0">
                <a:solidFill>
                  <a:schemeClr val="tx1"/>
                </a:solidFill>
              </a:rPr>
              <a:t>based on the Findings About Events and Interventions model .</a:t>
            </a:r>
          </a:p>
          <a:p>
            <a:r>
              <a:rPr lang="en-US" dirty="0" smtClean="0">
                <a:solidFill>
                  <a:schemeClr val="tx1"/>
                </a:solidFill>
              </a:rPr>
              <a:t>3. Other approaches may also be reasonable as long as they meet the sponsor's safety evaluation requirements and each submitted record represents a unique event. The domain-level metadata should clarify the structure of the dataset.</a:t>
            </a:r>
            <a:endParaRPr lang="en-US" dirty="0">
              <a:solidFill>
                <a:schemeClr val="tx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121</a:t>
            </a:fld>
            <a:endParaRPr lang="en-US"/>
          </a:p>
        </p:txBody>
      </p:sp>
      <p:pic>
        <p:nvPicPr>
          <p:cNvPr id="1027" name="Picture 3"/>
          <p:cNvPicPr>
            <a:picLocks noChangeAspect="1" noChangeArrowheads="1"/>
          </p:cNvPicPr>
          <p:nvPr/>
        </p:nvPicPr>
        <p:blipFill>
          <a:blip r:embed="rId2"/>
          <a:srcRect/>
          <a:stretch>
            <a:fillRect/>
          </a:stretch>
        </p:blipFill>
        <p:spPr bwMode="auto">
          <a:xfrm>
            <a:off x="274320" y="456248"/>
            <a:ext cx="11628120" cy="3528290"/>
          </a:xfrm>
          <a:prstGeom prst="rect">
            <a:avLst/>
          </a:prstGeom>
          <a:noFill/>
          <a:ln w="9525">
            <a:noFill/>
            <a:miter lim="800000"/>
            <a:headEnd/>
            <a:tailEnd/>
          </a:ln>
          <a:effectLst/>
        </p:spPr>
      </p:pic>
      <p:sp>
        <p:nvSpPr>
          <p:cNvPr id="5" name="Rectangle 4"/>
          <p:cNvSpPr/>
          <p:nvPr/>
        </p:nvSpPr>
        <p:spPr>
          <a:xfrm>
            <a:off x="243840" y="5207467"/>
            <a:ext cx="11658600" cy="738664"/>
          </a:xfrm>
          <a:prstGeom prst="rect">
            <a:avLst/>
          </a:prstGeom>
        </p:spPr>
        <p:txBody>
          <a:bodyPr wrap="square">
            <a:spAutoFit/>
          </a:bodyPr>
          <a:lstStyle/>
          <a:p>
            <a:r>
              <a:rPr lang="en-US" b="1" dirty="0" smtClean="0">
                <a:solidFill>
                  <a:schemeClr val="tx1"/>
                </a:solidFill>
              </a:rPr>
              <a:t>Clinical Events</a:t>
            </a:r>
          </a:p>
          <a:p>
            <a:r>
              <a:rPr lang="en-US" b="1" dirty="0" smtClean="0">
                <a:solidFill>
                  <a:schemeClr val="tx1"/>
                </a:solidFill>
              </a:rPr>
              <a:t>CE – Description/Overview</a:t>
            </a:r>
          </a:p>
          <a:p>
            <a:r>
              <a:rPr lang="en-US" dirty="0" smtClean="0">
                <a:solidFill>
                  <a:schemeClr val="tx1"/>
                </a:solidFill>
              </a:rPr>
              <a:t>An events domain that contains clinical events of interest that would not be classified as adverse events.</a:t>
            </a:r>
            <a:endParaRPr lang="en-US" dirty="0">
              <a:solidFill>
                <a:schemeClr val="tx1"/>
              </a:solidFill>
            </a:endParaRPr>
          </a:p>
        </p:txBody>
      </p:sp>
      <p:sp>
        <p:nvSpPr>
          <p:cNvPr id="6" name="Rectangle 5"/>
          <p:cNvSpPr/>
          <p:nvPr/>
        </p:nvSpPr>
        <p:spPr>
          <a:xfrm>
            <a:off x="266056" y="6003072"/>
            <a:ext cx="4039888" cy="307777"/>
          </a:xfrm>
          <a:prstGeom prst="rect">
            <a:avLst/>
          </a:prstGeom>
        </p:spPr>
        <p:txBody>
          <a:bodyPr wrap="none">
            <a:spAutoFit/>
          </a:bodyPr>
          <a:lstStyle/>
          <a:p>
            <a:r>
              <a:rPr lang="en-US" b="1" dirty="0" smtClean="0">
                <a:solidFill>
                  <a:schemeClr val="tx1"/>
                </a:solidFill>
              </a:rPr>
              <a:t>One record per event per subject, Tabulation.</a:t>
            </a:r>
            <a:endParaRPr lang="en-US" dirty="0">
              <a:solidFill>
                <a:schemeClr val="tx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122</a:t>
            </a:fld>
            <a:endParaRPr lang="en-US"/>
          </a:p>
        </p:txBody>
      </p:sp>
      <p:sp>
        <p:nvSpPr>
          <p:cNvPr id="3" name="Rectangle 2"/>
          <p:cNvSpPr/>
          <p:nvPr/>
        </p:nvSpPr>
        <p:spPr>
          <a:xfrm>
            <a:off x="228600" y="231100"/>
            <a:ext cx="11719560" cy="2462213"/>
          </a:xfrm>
          <a:prstGeom prst="rect">
            <a:avLst/>
          </a:prstGeom>
        </p:spPr>
        <p:txBody>
          <a:bodyPr wrap="square">
            <a:spAutoFit/>
          </a:bodyPr>
          <a:lstStyle/>
          <a:p>
            <a:r>
              <a:rPr lang="en-US" dirty="0" smtClean="0">
                <a:solidFill>
                  <a:schemeClr val="tx1"/>
                </a:solidFill>
              </a:rPr>
              <a:t>1. Events considered to be clinical events may include episodes of symptoms of the disease under study (often known as signs and symptoms), or events that do not constitute adverse events in themselves, though they might lead to the identification of an adverse event. For example, in a study of an investigational treatment for migraine headaches, migraine headaches may not be considered to be adverse events per protocol. The occurrence of migraines or associated signs and symptoms might be reported in CE.</a:t>
            </a:r>
          </a:p>
          <a:p>
            <a:r>
              <a:rPr lang="en-US" dirty="0" smtClean="0">
                <a:solidFill>
                  <a:schemeClr val="tx1"/>
                </a:solidFill>
              </a:rPr>
              <a:t>2. In vaccine trials, certain serious adverse events may be considered to be signs or symptoms and accordingly determined to be clinical events. In this case the serious variable (--SER) and the serious adverse event flags (--SCAN, --SCONG, --SDTH, --SHOSP, --SDISAB, --SLIFE, --SOD, --SMIE) would be required in the CE domain.</a:t>
            </a:r>
          </a:p>
          <a:p>
            <a:r>
              <a:rPr lang="en-US" dirty="0" smtClean="0">
                <a:solidFill>
                  <a:schemeClr val="tx1"/>
                </a:solidFill>
              </a:rPr>
              <a:t>3. Other studies might track the occurrence of specific events as efficacy endpoints. For example, in a study of an investigational treatment for prevention of ischemic stroke, all occurrences of TIA, stroke and death might be captured as clinical events and assessed as to whether they meet endpoint criteria. Note that other information about these events may be reported in other datasets. For example, the event leading to death would be reported in AE; death would also be a reason for study discontinuation in DS.</a:t>
            </a:r>
            <a:endParaRPr lang="en-US" dirty="0">
              <a:solidFill>
                <a:schemeClr val="tx1"/>
              </a:solidFill>
            </a:endParaRPr>
          </a:p>
        </p:txBody>
      </p:sp>
      <p:pic>
        <p:nvPicPr>
          <p:cNvPr id="2050" name="Picture 2"/>
          <p:cNvPicPr>
            <a:picLocks noChangeAspect="1" noChangeArrowheads="1"/>
          </p:cNvPicPr>
          <p:nvPr/>
        </p:nvPicPr>
        <p:blipFill>
          <a:blip r:embed="rId2"/>
          <a:srcRect/>
          <a:stretch>
            <a:fillRect/>
          </a:stretch>
        </p:blipFill>
        <p:spPr bwMode="auto">
          <a:xfrm>
            <a:off x="1366837" y="2679933"/>
            <a:ext cx="9533589" cy="4178067"/>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123</a:t>
            </a:fld>
            <a:endParaRPr lang="en-US"/>
          </a:p>
        </p:txBody>
      </p:sp>
      <p:sp>
        <p:nvSpPr>
          <p:cNvPr id="3" name="Rectangle 2"/>
          <p:cNvSpPr/>
          <p:nvPr/>
        </p:nvSpPr>
        <p:spPr>
          <a:xfrm>
            <a:off x="304800" y="269707"/>
            <a:ext cx="11384280" cy="738664"/>
          </a:xfrm>
          <a:prstGeom prst="rect">
            <a:avLst/>
          </a:prstGeom>
        </p:spPr>
        <p:txBody>
          <a:bodyPr wrap="square">
            <a:spAutoFit/>
          </a:bodyPr>
          <a:lstStyle/>
          <a:p>
            <a:r>
              <a:rPr lang="en-US" b="1" dirty="0" smtClean="0">
                <a:solidFill>
                  <a:schemeClr val="tx1"/>
                </a:solidFill>
              </a:rPr>
              <a:t>Disposition</a:t>
            </a:r>
          </a:p>
          <a:p>
            <a:r>
              <a:rPr lang="en-US" b="1" dirty="0" smtClean="0">
                <a:solidFill>
                  <a:schemeClr val="tx1"/>
                </a:solidFill>
              </a:rPr>
              <a:t>DS – Description/Overview</a:t>
            </a:r>
          </a:p>
          <a:p>
            <a:r>
              <a:rPr lang="en-US" dirty="0" smtClean="0">
                <a:solidFill>
                  <a:schemeClr val="tx1"/>
                </a:solidFill>
              </a:rPr>
              <a:t>An events domain that contains information encompassing and representing data related to subject disposition.</a:t>
            </a:r>
            <a:endParaRPr lang="en-US" dirty="0">
              <a:solidFill>
                <a:schemeClr val="tx1"/>
              </a:solidFill>
            </a:endParaRPr>
          </a:p>
        </p:txBody>
      </p:sp>
      <p:sp>
        <p:nvSpPr>
          <p:cNvPr id="4" name="Rectangle 3"/>
          <p:cNvSpPr/>
          <p:nvPr/>
        </p:nvSpPr>
        <p:spPr>
          <a:xfrm>
            <a:off x="335280" y="972830"/>
            <a:ext cx="8869680" cy="307777"/>
          </a:xfrm>
          <a:prstGeom prst="rect">
            <a:avLst/>
          </a:prstGeom>
        </p:spPr>
        <p:txBody>
          <a:bodyPr wrap="square">
            <a:spAutoFit/>
          </a:bodyPr>
          <a:lstStyle/>
          <a:p>
            <a:r>
              <a:rPr lang="en-US" b="1" dirty="0" smtClean="0">
                <a:solidFill>
                  <a:schemeClr val="tx1"/>
                </a:solidFill>
              </a:rPr>
              <a:t>One record per disposition status or protocol milestone per subject, Tabulation.</a:t>
            </a:r>
            <a:endParaRPr lang="en-US" dirty="0">
              <a:solidFill>
                <a:schemeClr val="tx1"/>
              </a:solidFill>
            </a:endParaRPr>
          </a:p>
        </p:txBody>
      </p:sp>
      <p:sp>
        <p:nvSpPr>
          <p:cNvPr id="5" name="Rectangle 4"/>
          <p:cNvSpPr/>
          <p:nvPr/>
        </p:nvSpPr>
        <p:spPr>
          <a:xfrm>
            <a:off x="350520" y="1288703"/>
            <a:ext cx="11323320" cy="954107"/>
          </a:xfrm>
          <a:prstGeom prst="rect">
            <a:avLst/>
          </a:prstGeom>
        </p:spPr>
        <p:txBody>
          <a:bodyPr wrap="square">
            <a:spAutoFit/>
          </a:bodyPr>
          <a:lstStyle/>
          <a:p>
            <a:r>
              <a:rPr lang="en-US" dirty="0" smtClean="0">
                <a:solidFill>
                  <a:schemeClr val="tx1"/>
                </a:solidFill>
              </a:rPr>
              <a:t>The Disposition dataset provides an accounting for all subjects who entered the study and may include protocol milestones, such as randomization, as well as the subject's completion status or reason for</a:t>
            </a:r>
          </a:p>
          <a:p>
            <a:r>
              <a:rPr lang="en-US" dirty="0" smtClean="0">
                <a:solidFill>
                  <a:schemeClr val="tx1"/>
                </a:solidFill>
              </a:rPr>
              <a:t>discontinuation for the entire study or each phase or segment of the study, including screening and post-treatment follow-up. Sponsors may choose which disposition events and milestones to submit for a study.</a:t>
            </a:r>
            <a:endParaRPr lang="en-US" dirty="0">
              <a:solidFill>
                <a:schemeClr val="tx1"/>
              </a:solidFill>
            </a:endParaRPr>
          </a:p>
        </p:txBody>
      </p:sp>
      <p:sp>
        <p:nvSpPr>
          <p:cNvPr id="6" name="Rectangle 5"/>
          <p:cNvSpPr/>
          <p:nvPr/>
        </p:nvSpPr>
        <p:spPr>
          <a:xfrm>
            <a:off x="350520" y="2245965"/>
            <a:ext cx="11231880" cy="4185761"/>
          </a:xfrm>
          <a:prstGeom prst="rect">
            <a:avLst/>
          </a:prstGeom>
        </p:spPr>
        <p:txBody>
          <a:bodyPr wrap="square">
            <a:spAutoFit/>
          </a:bodyPr>
          <a:lstStyle/>
          <a:p>
            <a:r>
              <a:rPr lang="en-US" dirty="0" smtClean="0">
                <a:solidFill>
                  <a:schemeClr val="tx1"/>
                </a:solidFill>
              </a:rPr>
              <a:t>2. Categorization</a:t>
            </a:r>
          </a:p>
          <a:p>
            <a:r>
              <a:rPr lang="en-US" dirty="0" smtClean="0">
                <a:solidFill>
                  <a:schemeClr val="tx1"/>
                </a:solidFill>
              </a:rPr>
              <a:t>1. DSCAT is used to distinguish between disposition events, protocol milestones and other events. The controlled terminology for DSCAT consists of "DISPOSITION EVENT", "PROTOCOL MILESTONE",</a:t>
            </a:r>
          </a:p>
          <a:p>
            <a:r>
              <a:rPr lang="en-US" dirty="0" smtClean="0">
                <a:solidFill>
                  <a:schemeClr val="tx1"/>
                </a:solidFill>
              </a:rPr>
              <a:t>and "OTHER EVENT".</a:t>
            </a:r>
          </a:p>
          <a:p>
            <a:r>
              <a:rPr lang="en-US" dirty="0" smtClean="0">
                <a:solidFill>
                  <a:schemeClr val="tx1"/>
                </a:solidFill>
              </a:rPr>
              <a:t>2. An event with DSCAT = "DISPOSITION EVENT" describes either disposition of study participation or of a study treatment. It describes whether a subject completed study participation or a study treatment,</a:t>
            </a:r>
          </a:p>
          <a:p>
            <a:r>
              <a:rPr lang="en-US" dirty="0" smtClean="0">
                <a:solidFill>
                  <a:schemeClr val="tx1"/>
                </a:solidFill>
              </a:rPr>
              <a:t>and if not, the reason they did not complete it. Dispositions may be described for each Epoch (e.g., screening, initial treatment, washout, cross-over treatment, follow-up) or for the study as a whole. If</a:t>
            </a:r>
          </a:p>
          <a:p>
            <a:r>
              <a:rPr lang="en-US" dirty="0" smtClean="0">
                <a:solidFill>
                  <a:schemeClr val="tx1"/>
                </a:solidFill>
              </a:rPr>
              <a:t>disposition events for both study participation and study treatment(s) are to be represented, then DSSCAT provides this distinction. The value of DSSCAT is based on the sponsor's controlled terminology,</a:t>
            </a:r>
          </a:p>
          <a:p>
            <a:r>
              <a:rPr lang="en-US" dirty="0" smtClean="0">
                <a:solidFill>
                  <a:schemeClr val="tx1"/>
                </a:solidFill>
              </a:rPr>
              <a:t>however for records with DSCAT = "DISPOSITION EVENT",</a:t>
            </a:r>
          </a:p>
          <a:p>
            <a:r>
              <a:rPr lang="en-US" dirty="0" smtClean="0">
                <a:solidFill>
                  <a:schemeClr val="tx1"/>
                </a:solidFill>
              </a:rPr>
              <a:t>1. DSSCAT = "STUDY PARTICIPATION" is used to represent disposition of study participation.</a:t>
            </a:r>
          </a:p>
          <a:p>
            <a:r>
              <a:rPr lang="en-US" dirty="0" smtClean="0">
                <a:solidFill>
                  <a:schemeClr val="tx1"/>
                </a:solidFill>
              </a:rPr>
              <a:t>2. DSSCAT = "STUDY TREATMENT" can be used as a generic identifier when a study has only a single treatment.</a:t>
            </a:r>
          </a:p>
          <a:p>
            <a:r>
              <a:rPr lang="en-US" dirty="0" smtClean="0">
                <a:solidFill>
                  <a:schemeClr val="tx1"/>
                </a:solidFill>
              </a:rPr>
              <a:t>3. If a study has multiple treatments, then DSSCAT should name the individual treatment.</a:t>
            </a:r>
          </a:p>
          <a:p>
            <a:r>
              <a:rPr lang="en-US" dirty="0" smtClean="0">
                <a:solidFill>
                  <a:schemeClr val="tx1"/>
                </a:solidFill>
              </a:rPr>
              <a:t>3. An event with DSCAT = "PROTOCOL MILESTONE" is a protocol-specified, "point-in-time" event. Common protocol milestones include "INFORMED CONSENT OBTAINED" and "RANDOMIZED."</a:t>
            </a:r>
          </a:p>
          <a:p>
            <a:r>
              <a:rPr lang="en-US" dirty="0" smtClean="0">
                <a:solidFill>
                  <a:schemeClr val="tx1"/>
                </a:solidFill>
              </a:rPr>
              <a:t>DSSCAT may be used for subcategories of protocol milestones.</a:t>
            </a:r>
          </a:p>
          <a:p>
            <a:r>
              <a:rPr lang="en-US" dirty="0" smtClean="0">
                <a:solidFill>
                  <a:schemeClr val="tx1"/>
                </a:solidFill>
              </a:rPr>
              <a:t>4. An event with DSCAT = "OTHER EVENT" is another important event that </a:t>
            </a:r>
            <a:r>
              <a:rPr lang="en-US" dirty="0" err="1" smtClean="0">
                <a:solidFill>
                  <a:schemeClr val="tx1"/>
                </a:solidFill>
              </a:rPr>
              <a:t>occured</a:t>
            </a:r>
            <a:r>
              <a:rPr lang="en-US" dirty="0" smtClean="0">
                <a:solidFill>
                  <a:schemeClr val="tx1"/>
                </a:solidFill>
              </a:rPr>
              <a:t> during a trial, but was not driven by protocol requirements and was not captured in another Events or Interventions class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124</a:t>
            </a:fld>
            <a:endParaRPr lang="en-US"/>
          </a:p>
        </p:txBody>
      </p:sp>
      <p:pic>
        <p:nvPicPr>
          <p:cNvPr id="3074" name="Picture 2"/>
          <p:cNvPicPr>
            <a:picLocks noChangeAspect="1" noChangeArrowheads="1"/>
          </p:cNvPicPr>
          <p:nvPr/>
        </p:nvPicPr>
        <p:blipFill>
          <a:blip r:embed="rId2"/>
          <a:srcRect/>
          <a:stretch>
            <a:fillRect/>
          </a:stretch>
        </p:blipFill>
        <p:spPr bwMode="auto">
          <a:xfrm>
            <a:off x="432383" y="198120"/>
            <a:ext cx="11119537" cy="6343276"/>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125</a:t>
            </a:fld>
            <a:endParaRPr lang="en-US"/>
          </a:p>
        </p:txBody>
      </p:sp>
      <p:sp>
        <p:nvSpPr>
          <p:cNvPr id="3" name="Rectangle 2"/>
          <p:cNvSpPr/>
          <p:nvPr/>
        </p:nvSpPr>
        <p:spPr>
          <a:xfrm>
            <a:off x="320040" y="208747"/>
            <a:ext cx="11399520" cy="738664"/>
          </a:xfrm>
          <a:prstGeom prst="rect">
            <a:avLst/>
          </a:prstGeom>
        </p:spPr>
        <p:txBody>
          <a:bodyPr wrap="square">
            <a:spAutoFit/>
          </a:bodyPr>
          <a:lstStyle/>
          <a:p>
            <a:r>
              <a:rPr lang="en-US" b="1" dirty="0" smtClean="0">
                <a:solidFill>
                  <a:schemeClr val="tx1"/>
                </a:solidFill>
              </a:rPr>
              <a:t>Protocol Deviations</a:t>
            </a:r>
          </a:p>
          <a:p>
            <a:r>
              <a:rPr lang="en-US" b="1" dirty="0" smtClean="0">
                <a:solidFill>
                  <a:schemeClr val="tx1"/>
                </a:solidFill>
              </a:rPr>
              <a:t>DV – Description/Overview</a:t>
            </a:r>
          </a:p>
          <a:p>
            <a:r>
              <a:rPr lang="en-US" dirty="0" smtClean="0">
                <a:solidFill>
                  <a:schemeClr val="tx1"/>
                </a:solidFill>
              </a:rPr>
              <a:t>An events domain that contains protocol violations and deviations during the course of the study.</a:t>
            </a:r>
            <a:endParaRPr lang="en-US" dirty="0">
              <a:solidFill>
                <a:schemeClr val="tx1"/>
              </a:solidFill>
            </a:endParaRPr>
          </a:p>
        </p:txBody>
      </p:sp>
      <p:sp>
        <p:nvSpPr>
          <p:cNvPr id="4" name="Rectangle 3"/>
          <p:cNvSpPr/>
          <p:nvPr/>
        </p:nvSpPr>
        <p:spPr>
          <a:xfrm>
            <a:off x="344248" y="928152"/>
            <a:ext cx="11161951" cy="307777"/>
          </a:xfrm>
          <a:prstGeom prst="rect">
            <a:avLst/>
          </a:prstGeom>
        </p:spPr>
        <p:txBody>
          <a:bodyPr wrap="square">
            <a:spAutoFit/>
          </a:bodyPr>
          <a:lstStyle/>
          <a:p>
            <a:r>
              <a:rPr lang="en-US" b="1" dirty="0" smtClean="0">
                <a:solidFill>
                  <a:schemeClr val="tx1"/>
                </a:solidFill>
              </a:rPr>
              <a:t>One record per protocol deviation per subject, Tabulation</a:t>
            </a:r>
            <a:endParaRPr lang="en-US" dirty="0">
              <a:solidFill>
                <a:schemeClr val="tx1"/>
              </a:solidFill>
            </a:endParaRPr>
          </a:p>
        </p:txBody>
      </p:sp>
      <p:pic>
        <p:nvPicPr>
          <p:cNvPr id="4099" name="Picture 3"/>
          <p:cNvPicPr>
            <a:picLocks noChangeAspect="1" noChangeArrowheads="1"/>
          </p:cNvPicPr>
          <p:nvPr/>
        </p:nvPicPr>
        <p:blipFill>
          <a:blip r:embed="rId2"/>
          <a:srcRect/>
          <a:stretch>
            <a:fillRect/>
          </a:stretch>
        </p:blipFill>
        <p:spPr bwMode="auto">
          <a:xfrm>
            <a:off x="368618" y="1571625"/>
            <a:ext cx="11122342" cy="2669362"/>
          </a:xfrm>
          <a:prstGeom prst="rect">
            <a:avLst/>
          </a:prstGeom>
          <a:noFill/>
          <a:ln w="9525">
            <a:noFill/>
            <a:miter lim="800000"/>
            <a:headEnd/>
            <a:tailEnd/>
          </a:ln>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126</a:t>
            </a:fld>
            <a:endParaRPr lang="en-US"/>
          </a:p>
        </p:txBody>
      </p:sp>
      <p:sp>
        <p:nvSpPr>
          <p:cNvPr id="3" name="Rectangle 2"/>
          <p:cNvSpPr/>
          <p:nvPr/>
        </p:nvSpPr>
        <p:spPr>
          <a:xfrm>
            <a:off x="289560" y="283905"/>
            <a:ext cx="11582400" cy="954107"/>
          </a:xfrm>
          <a:prstGeom prst="rect">
            <a:avLst/>
          </a:prstGeom>
        </p:spPr>
        <p:txBody>
          <a:bodyPr wrap="square">
            <a:spAutoFit/>
          </a:bodyPr>
          <a:lstStyle/>
          <a:p>
            <a:r>
              <a:rPr lang="en-US" b="1" dirty="0" smtClean="0"/>
              <a:t>Healthcare Encounters</a:t>
            </a:r>
          </a:p>
          <a:p>
            <a:r>
              <a:rPr lang="en-US" b="1" dirty="0" smtClean="0"/>
              <a:t>HO – Description/Overview</a:t>
            </a:r>
          </a:p>
          <a:p>
            <a:r>
              <a:rPr lang="en-US" dirty="0" smtClean="0"/>
              <a:t>A events domain that contains data for inpatient and outpatient healthcare events (e.g., hospitalization, nursing home stay, rehabilitation facility stay, ambulatory surgery).</a:t>
            </a:r>
            <a:endParaRPr lang="en-US" dirty="0"/>
          </a:p>
        </p:txBody>
      </p:sp>
      <p:sp>
        <p:nvSpPr>
          <p:cNvPr id="4" name="Rectangle 3"/>
          <p:cNvSpPr/>
          <p:nvPr/>
        </p:nvSpPr>
        <p:spPr>
          <a:xfrm>
            <a:off x="311479" y="1248192"/>
            <a:ext cx="5381601" cy="307777"/>
          </a:xfrm>
          <a:prstGeom prst="rect">
            <a:avLst/>
          </a:prstGeom>
        </p:spPr>
        <p:txBody>
          <a:bodyPr wrap="none">
            <a:spAutoFit/>
          </a:bodyPr>
          <a:lstStyle/>
          <a:p>
            <a:r>
              <a:rPr lang="en-US" b="1" dirty="0" smtClean="0"/>
              <a:t>One record per healthcare encounter per subject, Tabulation.</a:t>
            </a:r>
            <a:endParaRPr lang="en-US" dirty="0"/>
          </a:p>
        </p:txBody>
      </p:sp>
      <p:pic>
        <p:nvPicPr>
          <p:cNvPr id="5122" name="Picture 2"/>
          <p:cNvPicPr>
            <a:picLocks noChangeAspect="1" noChangeArrowheads="1"/>
          </p:cNvPicPr>
          <p:nvPr/>
        </p:nvPicPr>
        <p:blipFill>
          <a:blip r:embed="rId2"/>
          <a:srcRect/>
          <a:stretch>
            <a:fillRect/>
          </a:stretch>
        </p:blipFill>
        <p:spPr bwMode="auto">
          <a:xfrm>
            <a:off x="2872740" y="1550670"/>
            <a:ext cx="6324600" cy="5124450"/>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127</a:t>
            </a:fld>
            <a:endParaRPr lang="en-US"/>
          </a:p>
        </p:txBody>
      </p:sp>
      <p:sp>
        <p:nvSpPr>
          <p:cNvPr id="3" name="Rectangle 2"/>
          <p:cNvSpPr/>
          <p:nvPr/>
        </p:nvSpPr>
        <p:spPr>
          <a:xfrm>
            <a:off x="274320" y="192465"/>
            <a:ext cx="11643360" cy="954107"/>
          </a:xfrm>
          <a:prstGeom prst="rect">
            <a:avLst/>
          </a:prstGeom>
        </p:spPr>
        <p:txBody>
          <a:bodyPr wrap="square">
            <a:spAutoFit/>
          </a:bodyPr>
          <a:lstStyle/>
          <a:p>
            <a:r>
              <a:rPr lang="en-US" b="1" dirty="0" smtClean="0">
                <a:solidFill>
                  <a:schemeClr val="tx1"/>
                </a:solidFill>
              </a:rPr>
              <a:t>Medical History</a:t>
            </a:r>
          </a:p>
          <a:p>
            <a:r>
              <a:rPr lang="en-US" b="1" dirty="0" smtClean="0">
                <a:solidFill>
                  <a:schemeClr val="tx1"/>
                </a:solidFill>
              </a:rPr>
              <a:t>MH – Description/Overview</a:t>
            </a:r>
          </a:p>
          <a:p>
            <a:r>
              <a:rPr lang="en-US" dirty="0" smtClean="0">
                <a:solidFill>
                  <a:schemeClr val="tx1"/>
                </a:solidFill>
              </a:rPr>
              <a:t>The medical history dataset includes the subject's prior history at the start of the trial. Examples of subject medical history information could include general medical history, gynecological history, and primary diagnosis.</a:t>
            </a:r>
            <a:endParaRPr lang="en-US" dirty="0">
              <a:solidFill>
                <a:schemeClr val="tx1"/>
              </a:solidFill>
            </a:endParaRPr>
          </a:p>
        </p:txBody>
      </p:sp>
      <p:sp>
        <p:nvSpPr>
          <p:cNvPr id="4" name="Rectangle 3"/>
          <p:cNvSpPr/>
          <p:nvPr/>
        </p:nvSpPr>
        <p:spPr>
          <a:xfrm>
            <a:off x="301059" y="1126272"/>
            <a:ext cx="11022261" cy="307777"/>
          </a:xfrm>
          <a:prstGeom prst="rect">
            <a:avLst/>
          </a:prstGeom>
        </p:spPr>
        <p:txBody>
          <a:bodyPr wrap="square">
            <a:spAutoFit/>
          </a:bodyPr>
          <a:lstStyle/>
          <a:p>
            <a:r>
              <a:rPr lang="en-US" b="1" dirty="0" smtClean="0">
                <a:solidFill>
                  <a:schemeClr val="tx1"/>
                </a:solidFill>
              </a:rPr>
              <a:t>One record per medical history event per subject, Tabulation.</a:t>
            </a:r>
            <a:endParaRPr lang="en-US" dirty="0">
              <a:solidFill>
                <a:schemeClr val="tx1"/>
              </a:solidFill>
            </a:endParaRPr>
          </a:p>
        </p:txBody>
      </p:sp>
      <p:pic>
        <p:nvPicPr>
          <p:cNvPr id="6147" name="Picture 3"/>
          <p:cNvPicPr>
            <a:picLocks noChangeAspect="1" noChangeArrowheads="1"/>
          </p:cNvPicPr>
          <p:nvPr/>
        </p:nvPicPr>
        <p:blipFill>
          <a:blip r:embed="rId2"/>
          <a:srcRect/>
          <a:stretch>
            <a:fillRect/>
          </a:stretch>
        </p:blipFill>
        <p:spPr bwMode="auto">
          <a:xfrm>
            <a:off x="380048" y="1505903"/>
            <a:ext cx="11522392" cy="483863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128</a:t>
            </a:fld>
            <a:endParaRPr lang="en-US"/>
          </a:p>
        </p:txBody>
      </p:sp>
      <p:sp>
        <p:nvSpPr>
          <p:cNvPr id="3" name="Rectangle 2"/>
          <p:cNvSpPr/>
          <p:nvPr/>
        </p:nvSpPr>
        <p:spPr>
          <a:xfrm>
            <a:off x="228600" y="222945"/>
            <a:ext cx="11628120" cy="954107"/>
          </a:xfrm>
          <a:prstGeom prst="rect">
            <a:avLst/>
          </a:prstGeom>
        </p:spPr>
        <p:txBody>
          <a:bodyPr wrap="square">
            <a:spAutoFit/>
          </a:bodyPr>
          <a:lstStyle/>
          <a:p>
            <a:r>
              <a:rPr lang="en-US" b="1" dirty="0" smtClean="0">
                <a:solidFill>
                  <a:schemeClr val="tx1"/>
                </a:solidFill>
              </a:rPr>
              <a:t>Medical History</a:t>
            </a:r>
          </a:p>
          <a:p>
            <a:r>
              <a:rPr lang="en-US" b="1" dirty="0" smtClean="0">
                <a:solidFill>
                  <a:schemeClr val="tx1"/>
                </a:solidFill>
              </a:rPr>
              <a:t>MH – Description/Overview</a:t>
            </a:r>
          </a:p>
          <a:p>
            <a:r>
              <a:rPr lang="en-US" dirty="0" smtClean="0">
                <a:solidFill>
                  <a:schemeClr val="tx1"/>
                </a:solidFill>
              </a:rPr>
              <a:t>The medical history dataset includes the subject's prior history at the start of the trial. Examples of subject medical history information could include general medical history, gynecological history, and primary diagnosis.</a:t>
            </a:r>
            <a:endParaRPr lang="en-US" dirty="0">
              <a:solidFill>
                <a:schemeClr val="tx1"/>
              </a:solidFill>
            </a:endParaRPr>
          </a:p>
        </p:txBody>
      </p:sp>
      <p:sp>
        <p:nvSpPr>
          <p:cNvPr id="4" name="Rectangle 3"/>
          <p:cNvSpPr/>
          <p:nvPr/>
        </p:nvSpPr>
        <p:spPr>
          <a:xfrm>
            <a:off x="285819" y="1171992"/>
            <a:ext cx="11022261" cy="307777"/>
          </a:xfrm>
          <a:prstGeom prst="rect">
            <a:avLst/>
          </a:prstGeom>
        </p:spPr>
        <p:txBody>
          <a:bodyPr wrap="square">
            <a:spAutoFit/>
          </a:bodyPr>
          <a:lstStyle/>
          <a:p>
            <a:r>
              <a:rPr lang="en-US" b="1" dirty="0" smtClean="0">
                <a:solidFill>
                  <a:schemeClr val="tx1"/>
                </a:solidFill>
              </a:rPr>
              <a:t>One record per medical history event per subject, Tabulation.</a:t>
            </a:r>
            <a:endParaRPr lang="en-US" dirty="0">
              <a:solidFill>
                <a:schemeClr val="tx1"/>
              </a:solidFill>
            </a:endParaRPr>
          </a:p>
        </p:txBody>
      </p:sp>
      <p:pic>
        <p:nvPicPr>
          <p:cNvPr id="7170" name="Picture 2"/>
          <p:cNvPicPr>
            <a:picLocks noChangeAspect="1" noChangeArrowheads="1"/>
          </p:cNvPicPr>
          <p:nvPr/>
        </p:nvPicPr>
        <p:blipFill>
          <a:blip r:embed="rId2"/>
          <a:srcRect/>
          <a:stretch>
            <a:fillRect/>
          </a:stretch>
        </p:blipFill>
        <p:spPr bwMode="auto">
          <a:xfrm>
            <a:off x="413384" y="1582103"/>
            <a:ext cx="11290935" cy="4778895"/>
          </a:xfrm>
          <a:prstGeom prst="rect">
            <a:avLst/>
          </a:prstGeom>
          <a:noFill/>
          <a:ln w="9525">
            <a:noFill/>
            <a:miter lim="800000"/>
            <a:headEnd/>
            <a:tailEnd/>
          </a:ln>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129</a:t>
            </a:fld>
            <a:endParaRPr lang="en-US"/>
          </a:p>
        </p:txBody>
      </p:sp>
      <p:sp>
        <p:nvSpPr>
          <p:cNvPr id="3" name="Title 1"/>
          <p:cNvSpPr txBox="1">
            <a:spLocks/>
          </p:cNvSpPr>
          <p:nvPr/>
        </p:nvSpPr>
        <p:spPr>
          <a:xfrm>
            <a:off x="609600" y="267494"/>
            <a:ext cx="10972800" cy="631666"/>
          </a:xfrm>
          <a:prstGeom prst="rect">
            <a:avLst/>
          </a:prstGeom>
        </p:spPr>
        <p:txBody>
          <a:bodyPr>
            <a:normAutofit/>
          </a:bodyPr>
          <a:lstStyle/>
          <a:p>
            <a:pPr marL="484632"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General Observation Class (Findings)</a:t>
            </a:r>
            <a:endParaRPr kumimoji="0" lang="en-US" sz="28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
        <p:nvSpPr>
          <p:cNvPr id="4" name="Rectangle 3"/>
          <p:cNvSpPr/>
          <p:nvPr/>
        </p:nvSpPr>
        <p:spPr>
          <a:xfrm>
            <a:off x="487680" y="970747"/>
            <a:ext cx="11323320" cy="738664"/>
          </a:xfrm>
          <a:prstGeom prst="rect">
            <a:avLst/>
          </a:prstGeom>
        </p:spPr>
        <p:txBody>
          <a:bodyPr wrap="square">
            <a:spAutoFit/>
          </a:bodyPr>
          <a:lstStyle/>
          <a:p>
            <a:r>
              <a:rPr lang="en-US" b="1" dirty="0" smtClean="0">
                <a:solidFill>
                  <a:schemeClr val="tx1"/>
                </a:solidFill>
              </a:rPr>
              <a:t>Drug Accountability</a:t>
            </a:r>
          </a:p>
          <a:p>
            <a:r>
              <a:rPr lang="en-US" b="1" dirty="0" smtClean="0">
                <a:solidFill>
                  <a:schemeClr val="tx1"/>
                </a:solidFill>
              </a:rPr>
              <a:t>DA – Description/Overview</a:t>
            </a:r>
          </a:p>
          <a:p>
            <a:r>
              <a:rPr lang="en-US" dirty="0" smtClean="0">
                <a:solidFill>
                  <a:schemeClr val="tx1"/>
                </a:solidFill>
              </a:rPr>
              <a:t>A findings domain that contains the accountability of study drug, such as information on the receipt, dispensing, return, and packaging.</a:t>
            </a:r>
            <a:endParaRPr lang="en-US" dirty="0">
              <a:solidFill>
                <a:schemeClr val="tx1"/>
              </a:solidFill>
            </a:endParaRPr>
          </a:p>
        </p:txBody>
      </p:sp>
      <p:sp>
        <p:nvSpPr>
          <p:cNvPr id="5" name="Rectangle 4"/>
          <p:cNvSpPr/>
          <p:nvPr/>
        </p:nvSpPr>
        <p:spPr>
          <a:xfrm>
            <a:off x="511386" y="1705392"/>
            <a:ext cx="5865708" cy="307777"/>
          </a:xfrm>
          <a:prstGeom prst="rect">
            <a:avLst/>
          </a:prstGeom>
        </p:spPr>
        <p:txBody>
          <a:bodyPr wrap="none">
            <a:spAutoFit/>
          </a:bodyPr>
          <a:lstStyle/>
          <a:p>
            <a:r>
              <a:rPr lang="en-US" b="1" dirty="0" smtClean="0">
                <a:solidFill>
                  <a:schemeClr val="tx1"/>
                </a:solidFill>
              </a:rPr>
              <a:t>One record per drug accountability finding per subject, Tabulation.</a:t>
            </a:r>
            <a:endParaRPr lang="en-US" dirty="0">
              <a:solidFill>
                <a:schemeClr val="tx1"/>
              </a:solidFill>
            </a:endParaRPr>
          </a:p>
        </p:txBody>
      </p:sp>
      <p:pic>
        <p:nvPicPr>
          <p:cNvPr id="8194" name="Picture 2"/>
          <p:cNvPicPr>
            <a:picLocks noChangeAspect="1" noChangeArrowheads="1"/>
          </p:cNvPicPr>
          <p:nvPr/>
        </p:nvPicPr>
        <p:blipFill>
          <a:blip r:embed="rId2"/>
          <a:srcRect/>
          <a:stretch>
            <a:fillRect/>
          </a:stretch>
        </p:blipFill>
        <p:spPr bwMode="auto">
          <a:xfrm>
            <a:off x="571500" y="2045018"/>
            <a:ext cx="10675620" cy="260879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575310" y="4627245"/>
            <a:ext cx="10671810" cy="1549134"/>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Regulatory and Standards Organizations</a:t>
            </a:r>
            <a:endParaRPr lang="en-US" dirty="0"/>
          </a:p>
        </p:txBody>
      </p:sp>
      <p:sp>
        <p:nvSpPr>
          <p:cNvPr id="3" name="Text Placeholder 2"/>
          <p:cNvSpPr>
            <a:spLocks noGrp="1"/>
          </p:cNvSpPr>
          <p:nvPr>
            <p:ph type="body" idx="1"/>
          </p:nvPr>
        </p:nvSpPr>
        <p:spPr/>
        <p:txBody>
          <a:bodyPr/>
          <a:lstStyle/>
          <a:p>
            <a:r>
              <a:rPr lang="en-US" dirty="0" smtClean="0"/>
              <a:t>21 CFR – Part 11 means that you must be qualified to do your work, your programming must be validated, you must have system security in place, and you must have change control procedures for your SAS programming. Additional FDA guidance on 21 CFR – Part 11 can be found in the FDA publication titled “Guidance for Industry Part 11, Electronic Records; Electronic Signatures– Scope and Application.”</a:t>
            </a:r>
          </a:p>
          <a:p>
            <a:r>
              <a:rPr lang="en-US" b="1" dirty="0" smtClean="0"/>
              <a:t>Other Documents Include:</a:t>
            </a:r>
          </a:p>
          <a:p>
            <a:r>
              <a:rPr lang="en-US" dirty="0" smtClean="0"/>
              <a:t>“ICH E3 Structure and Content of Clinical Study Reports”</a:t>
            </a:r>
          </a:p>
          <a:p>
            <a:r>
              <a:rPr lang="en-US" dirty="0" smtClean="0"/>
              <a:t>“ICH E9 Statistical Principles for Clinical Trials”</a:t>
            </a:r>
          </a:p>
          <a:p>
            <a:r>
              <a:rPr lang="en-US" dirty="0" smtClean="0"/>
              <a:t>“ICH E6 Good Clinical Practice: Consolidated Guidance”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130</a:t>
            </a:fld>
            <a:endParaRPr lang="en-US"/>
          </a:p>
        </p:txBody>
      </p:sp>
      <p:sp>
        <p:nvSpPr>
          <p:cNvPr id="3" name="Rectangle 2"/>
          <p:cNvSpPr/>
          <p:nvPr/>
        </p:nvSpPr>
        <p:spPr>
          <a:xfrm>
            <a:off x="274320" y="252383"/>
            <a:ext cx="11582400" cy="954107"/>
          </a:xfrm>
          <a:prstGeom prst="rect">
            <a:avLst/>
          </a:prstGeom>
        </p:spPr>
        <p:txBody>
          <a:bodyPr wrap="square">
            <a:spAutoFit/>
          </a:bodyPr>
          <a:lstStyle/>
          <a:p>
            <a:r>
              <a:rPr lang="en-US" b="1" dirty="0" smtClean="0">
                <a:solidFill>
                  <a:schemeClr val="tx1"/>
                </a:solidFill>
              </a:rPr>
              <a:t>Laboratory Test Results</a:t>
            </a:r>
          </a:p>
          <a:p>
            <a:r>
              <a:rPr lang="en-US" b="1" dirty="0" smtClean="0">
                <a:solidFill>
                  <a:schemeClr val="tx1"/>
                </a:solidFill>
              </a:rPr>
              <a:t>LB – Description/Overview</a:t>
            </a:r>
          </a:p>
          <a:p>
            <a:r>
              <a:rPr lang="en-US" dirty="0" smtClean="0">
                <a:solidFill>
                  <a:schemeClr val="tx1"/>
                </a:solidFill>
              </a:rPr>
              <a:t>A findings domain that contains laboratory test data such as hematology, clinical chemistry and urinalysis. This domain does not include microbiology or pharmacokinetic data, which are stored in separate domains.</a:t>
            </a:r>
            <a:endParaRPr lang="en-US" dirty="0">
              <a:solidFill>
                <a:schemeClr val="tx1"/>
              </a:solidFill>
            </a:endParaRPr>
          </a:p>
        </p:txBody>
      </p:sp>
      <p:sp>
        <p:nvSpPr>
          <p:cNvPr id="4" name="Rectangle 3"/>
          <p:cNvSpPr/>
          <p:nvPr/>
        </p:nvSpPr>
        <p:spPr>
          <a:xfrm>
            <a:off x="365760" y="3182630"/>
            <a:ext cx="10744200" cy="307777"/>
          </a:xfrm>
          <a:prstGeom prst="rect">
            <a:avLst/>
          </a:prstGeom>
        </p:spPr>
        <p:txBody>
          <a:bodyPr wrap="square">
            <a:spAutoFit/>
          </a:bodyPr>
          <a:lstStyle/>
          <a:p>
            <a:r>
              <a:rPr lang="en-US" b="1" dirty="0" smtClean="0">
                <a:solidFill>
                  <a:schemeClr val="tx1"/>
                </a:solidFill>
              </a:rPr>
              <a:t>One record per lab test per time point per visit per subject, Tabulation.</a:t>
            </a:r>
            <a:endParaRPr lang="en-US" dirty="0">
              <a:solidFill>
                <a:schemeClr val="tx1"/>
              </a:solidFill>
            </a:endParaRPr>
          </a:p>
        </p:txBody>
      </p:sp>
      <p:sp>
        <p:nvSpPr>
          <p:cNvPr id="5" name="Rectangle 4"/>
          <p:cNvSpPr/>
          <p:nvPr/>
        </p:nvSpPr>
        <p:spPr>
          <a:xfrm>
            <a:off x="304800" y="1198960"/>
            <a:ext cx="11399520" cy="2031325"/>
          </a:xfrm>
          <a:prstGeom prst="rect">
            <a:avLst/>
          </a:prstGeom>
        </p:spPr>
        <p:txBody>
          <a:bodyPr wrap="square">
            <a:spAutoFit/>
          </a:bodyPr>
          <a:lstStyle/>
          <a:p>
            <a:r>
              <a:rPr lang="en-US" dirty="0" smtClean="0">
                <a:solidFill>
                  <a:schemeClr val="tx1"/>
                </a:solidFill>
              </a:rPr>
              <a:t>1. LB definition: This domain captures laboratory data collected on the CRF or received from a central provider or vendor.</a:t>
            </a:r>
          </a:p>
          <a:p>
            <a:r>
              <a:rPr lang="en-US" dirty="0" smtClean="0">
                <a:solidFill>
                  <a:schemeClr val="tx1"/>
                </a:solidFill>
              </a:rPr>
              <a:t>2. For lab tests that do not have continuous numeric results (e.g., urine protein as measured by dipstick, descriptive tests such as urine color), LBSTNRC could be populated either with normal range values that are a range of character values for an ordinal scale (e.g., "NEGATIVE to TRACE") or a delimited set of values that are considered to be normal (e.g., "YELLOW", "AMBER"). LBORNRLO, LBORNRHI, LBSTNRLO,</a:t>
            </a:r>
          </a:p>
          <a:p>
            <a:r>
              <a:rPr lang="en-US" dirty="0" smtClean="0">
                <a:solidFill>
                  <a:schemeClr val="tx1"/>
                </a:solidFill>
              </a:rPr>
              <a:t>and LBSTNRHI should be null for these types of tests.</a:t>
            </a:r>
          </a:p>
          <a:p>
            <a:r>
              <a:rPr lang="en-US" dirty="0" smtClean="0">
                <a:solidFill>
                  <a:schemeClr val="tx1"/>
                </a:solidFill>
              </a:rPr>
              <a:t>3. LBNRIND can be added to indicate where a result falls with respect to reference range defined by LBORNRLO and LBORNRHI. Examples: "HIGH", "LOW". Clinical significance would be represented as a record in SUPPLB with a QNAM of LBCLSIG (see also LB Example 1 below).</a:t>
            </a:r>
          </a:p>
          <a:p>
            <a:r>
              <a:rPr lang="en-US" dirty="0" smtClean="0">
                <a:solidFill>
                  <a:schemeClr val="tx1"/>
                </a:solidFill>
              </a:rPr>
              <a:t>4. For lab tests where the specimen is collected over time, e.g., a 24-hour urine collection, the start date/time of the collection goes into LBDTC and the end date/time of collection goes into LBENDTC. </a:t>
            </a:r>
            <a:endParaRPr lang="en-US" dirty="0">
              <a:solidFill>
                <a:schemeClr val="tx1"/>
              </a:solidFill>
            </a:endParaRPr>
          </a:p>
        </p:txBody>
      </p:sp>
      <p:pic>
        <p:nvPicPr>
          <p:cNvPr id="3074" name="Picture 2"/>
          <p:cNvPicPr>
            <a:picLocks noChangeAspect="1" noChangeArrowheads="1"/>
          </p:cNvPicPr>
          <p:nvPr/>
        </p:nvPicPr>
        <p:blipFill>
          <a:blip r:embed="rId2"/>
          <a:srcRect/>
          <a:stretch>
            <a:fillRect/>
          </a:stretch>
        </p:blipFill>
        <p:spPr bwMode="auto">
          <a:xfrm>
            <a:off x="383858" y="3592829"/>
            <a:ext cx="11335702" cy="2352993"/>
          </a:xfrm>
          <a:prstGeom prst="rect">
            <a:avLst/>
          </a:prstGeom>
          <a:noFill/>
          <a:ln w="9525">
            <a:noFill/>
            <a:miter lim="800000"/>
            <a:headEnd/>
            <a:tailEnd/>
          </a:ln>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131</a:t>
            </a:fld>
            <a:endParaRPr lang="en-US"/>
          </a:p>
        </p:txBody>
      </p:sp>
      <p:pic>
        <p:nvPicPr>
          <p:cNvPr id="4098" name="Picture 2"/>
          <p:cNvPicPr>
            <a:picLocks noChangeAspect="1" noChangeArrowheads="1"/>
          </p:cNvPicPr>
          <p:nvPr/>
        </p:nvPicPr>
        <p:blipFill>
          <a:blip r:embed="rId2"/>
          <a:srcRect/>
          <a:stretch>
            <a:fillRect/>
          </a:stretch>
        </p:blipFill>
        <p:spPr bwMode="auto">
          <a:xfrm>
            <a:off x="508634" y="1203959"/>
            <a:ext cx="10708005" cy="5220523"/>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98158" y="773430"/>
            <a:ext cx="629602" cy="381577"/>
          </a:xfrm>
          <a:prstGeom prst="rect">
            <a:avLst/>
          </a:prstGeom>
          <a:noFill/>
          <a:ln w="9525">
            <a:noFill/>
            <a:miter lim="800000"/>
            <a:headEnd/>
            <a:tailEnd/>
          </a:ln>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132</a:t>
            </a:fld>
            <a:endParaRPr lang="en-US"/>
          </a:p>
        </p:txBody>
      </p:sp>
      <p:sp>
        <p:nvSpPr>
          <p:cNvPr id="3" name="Rectangle 2"/>
          <p:cNvSpPr/>
          <p:nvPr/>
        </p:nvSpPr>
        <p:spPr>
          <a:xfrm>
            <a:off x="335280" y="239881"/>
            <a:ext cx="11490960" cy="2554545"/>
          </a:xfrm>
          <a:prstGeom prst="rect">
            <a:avLst/>
          </a:prstGeom>
        </p:spPr>
        <p:txBody>
          <a:bodyPr wrap="square">
            <a:spAutoFit/>
          </a:bodyPr>
          <a:lstStyle/>
          <a:p>
            <a:r>
              <a:rPr lang="fr-FR" sz="2000" b="1" dirty="0" smtClean="0">
                <a:solidFill>
                  <a:schemeClr val="accent1">
                    <a:lumMod val="75000"/>
                  </a:schemeClr>
                </a:solidFill>
              </a:rPr>
              <a:t>Questionnaires, Ratings, and </a:t>
            </a:r>
            <a:r>
              <a:rPr lang="fr-FR" sz="2000" b="1" dirty="0" err="1" smtClean="0">
                <a:solidFill>
                  <a:schemeClr val="accent1">
                    <a:lumMod val="75000"/>
                  </a:schemeClr>
                </a:solidFill>
              </a:rPr>
              <a:t>Scales</a:t>
            </a:r>
            <a:r>
              <a:rPr lang="fr-FR" sz="2000" b="1" dirty="0" smtClean="0">
                <a:solidFill>
                  <a:schemeClr val="accent1">
                    <a:lumMod val="75000"/>
                  </a:schemeClr>
                </a:solidFill>
              </a:rPr>
              <a:t> (QRS) </a:t>
            </a:r>
            <a:r>
              <a:rPr lang="fr-FR" sz="2000" b="1" dirty="0" err="1" smtClean="0">
                <a:solidFill>
                  <a:schemeClr val="accent1">
                    <a:lumMod val="75000"/>
                  </a:schemeClr>
                </a:solidFill>
              </a:rPr>
              <a:t>Domains</a:t>
            </a:r>
            <a:endParaRPr lang="fr-FR" sz="2000" b="1" dirty="0" smtClean="0">
              <a:solidFill>
                <a:schemeClr val="accent1">
                  <a:lumMod val="75000"/>
                </a:schemeClr>
              </a:solidFill>
            </a:endParaRPr>
          </a:p>
          <a:p>
            <a:r>
              <a:rPr lang="en-US" dirty="0" smtClean="0">
                <a:solidFill>
                  <a:schemeClr val="tx1"/>
                </a:solidFill>
              </a:rPr>
              <a:t>This section includes three domains which are used to represent data from questionnaires, ratings, and scales.</a:t>
            </a:r>
          </a:p>
          <a:p>
            <a:r>
              <a:rPr lang="en-US" dirty="0" smtClean="0">
                <a:solidFill>
                  <a:schemeClr val="tx1"/>
                </a:solidFill>
              </a:rPr>
              <a:t>Functional Tests (FT)</a:t>
            </a:r>
          </a:p>
          <a:p>
            <a:r>
              <a:rPr lang="en-US" dirty="0" smtClean="0">
                <a:solidFill>
                  <a:schemeClr val="tx1"/>
                </a:solidFill>
              </a:rPr>
              <a:t>Questionnaires (QS)</a:t>
            </a:r>
          </a:p>
          <a:p>
            <a:r>
              <a:rPr lang="en-US" dirty="0" smtClean="0">
                <a:solidFill>
                  <a:schemeClr val="tx1"/>
                </a:solidFill>
              </a:rPr>
              <a:t>Disease Response and Clinical Classifications (RS)</a:t>
            </a:r>
          </a:p>
          <a:p>
            <a:r>
              <a:rPr lang="en-US" dirty="0" smtClean="0">
                <a:solidFill>
                  <a:schemeClr val="tx1"/>
                </a:solidFill>
              </a:rPr>
              <a:t>CDISC develops controlled terminology and publishes supplements for individual questionnaires, ratings, and scales when the instrument is in the public domain or permission is granted by the copyright holder. The CDISC website pages for controlled terminology (https://www.cdisc.org/standards/semantics/terminology) and questionnaires, ratings, and scales (QRS) (https://www.cdisc.org/foundational/qrs) provide downloads as well as further information about the development processes. Each QRS supplement includes instrument-specific implementation assumptions, dataset example, SDTM mapping strategies, and a list of any applicable supplemental qualifiers. SDTM-annotated CRFs are also provided where available.</a:t>
            </a:r>
            <a:endParaRPr lang="en-US" dirty="0">
              <a:solidFill>
                <a:schemeClr val="tx1"/>
              </a:solidFill>
            </a:endParaRPr>
          </a:p>
        </p:txBody>
      </p:sp>
      <p:sp>
        <p:nvSpPr>
          <p:cNvPr id="4" name="Rectangle 3"/>
          <p:cNvSpPr/>
          <p:nvPr/>
        </p:nvSpPr>
        <p:spPr>
          <a:xfrm>
            <a:off x="396240" y="2783265"/>
            <a:ext cx="11369040" cy="954107"/>
          </a:xfrm>
          <a:prstGeom prst="rect">
            <a:avLst/>
          </a:prstGeom>
        </p:spPr>
        <p:txBody>
          <a:bodyPr wrap="square">
            <a:spAutoFit/>
          </a:bodyPr>
          <a:lstStyle/>
          <a:p>
            <a:r>
              <a:rPr lang="en-US" b="1" dirty="0" smtClean="0">
                <a:solidFill>
                  <a:schemeClr val="tx1"/>
                </a:solidFill>
              </a:rPr>
              <a:t>Functional Tests</a:t>
            </a:r>
          </a:p>
          <a:p>
            <a:r>
              <a:rPr lang="en-US" b="1" dirty="0" smtClean="0">
                <a:solidFill>
                  <a:schemeClr val="tx1"/>
                </a:solidFill>
              </a:rPr>
              <a:t>FT – Description/Overview</a:t>
            </a:r>
          </a:p>
          <a:p>
            <a:r>
              <a:rPr lang="en-US" dirty="0" smtClean="0">
                <a:solidFill>
                  <a:schemeClr val="tx1"/>
                </a:solidFill>
              </a:rPr>
              <a:t>A findings domain that contains data for named, stand-alone, task-based evaluations designed to provide an assessment of mobility, dexterity, or cognitive ability.</a:t>
            </a:r>
            <a:endParaRPr lang="en-US" dirty="0">
              <a:solidFill>
                <a:schemeClr val="tx1"/>
              </a:solidFill>
            </a:endParaRPr>
          </a:p>
        </p:txBody>
      </p:sp>
      <p:sp>
        <p:nvSpPr>
          <p:cNvPr id="5" name="Rectangle 4"/>
          <p:cNvSpPr/>
          <p:nvPr/>
        </p:nvSpPr>
        <p:spPr>
          <a:xfrm>
            <a:off x="457200" y="3685550"/>
            <a:ext cx="11186160" cy="307777"/>
          </a:xfrm>
          <a:prstGeom prst="rect">
            <a:avLst/>
          </a:prstGeom>
        </p:spPr>
        <p:txBody>
          <a:bodyPr wrap="square">
            <a:spAutoFit/>
          </a:bodyPr>
          <a:lstStyle/>
          <a:p>
            <a:r>
              <a:rPr lang="en-US" b="1" dirty="0" smtClean="0">
                <a:solidFill>
                  <a:schemeClr val="tx1"/>
                </a:solidFill>
              </a:rPr>
              <a:t>One record per Functional Test finding per time point per visit per subject, Tabulation.</a:t>
            </a:r>
            <a:endParaRPr lang="en-US" dirty="0">
              <a:solidFill>
                <a:schemeClr val="tx1"/>
              </a:solidFill>
            </a:endParaRPr>
          </a:p>
        </p:txBody>
      </p:sp>
      <p:sp>
        <p:nvSpPr>
          <p:cNvPr id="6" name="Rectangle 5"/>
          <p:cNvSpPr/>
          <p:nvPr/>
        </p:nvSpPr>
        <p:spPr>
          <a:xfrm>
            <a:off x="381000" y="3964900"/>
            <a:ext cx="11353800" cy="2893100"/>
          </a:xfrm>
          <a:prstGeom prst="rect">
            <a:avLst/>
          </a:prstGeom>
        </p:spPr>
        <p:txBody>
          <a:bodyPr wrap="square">
            <a:spAutoFit/>
          </a:bodyPr>
          <a:lstStyle/>
          <a:p>
            <a:r>
              <a:rPr lang="en-US" dirty="0" smtClean="0">
                <a:solidFill>
                  <a:schemeClr val="tx1"/>
                </a:solidFill>
              </a:rPr>
              <a:t>1. A functional test is not a subjective assessment of how the subject generally performs a task. Rather it is an objective measurement of the performance of the task by the subject in a specific instance.</a:t>
            </a:r>
          </a:p>
          <a:p>
            <a:r>
              <a:rPr lang="en-US" dirty="0" smtClean="0">
                <a:solidFill>
                  <a:schemeClr val="tx1"/>
                </a:solidFill>
              </a:rPr>
              <a:t>2. Functional tests have documented methods for administration and analysis and require a subject to perform specific activities that are evaluated and recorded. Most often, functional tests are direct quantitative measurements. Examples of functional tests include the "Timed 25-Foot Walk", "9-Hole Peg Test", and the "Hauser Ambulation Index".</a:t>
            </a:r>
          </a:p>
          <a:p>
            <a:r>
              <a:rPr lang="en-US" dirty="0" smtClean="0">
                <a:solidFill>
                  <a:schemeClr val="tx1"/>
                </a:solidFill>
              </a:rPr>
              <a:t>3. The variable FTREPNUM is populated when there are multiple trials or repeats of the same task. When records are related to the first trial of the task, the variable FTREPNUM should be set to 1. When records </a:t>
            </a:r>
            <a:r>
              <a:rPr lang="en-US" dirty="0" err="1" smtClean="0">
                <a:solidFill>
                  <a:schemeClr val="tx1"/>
                </a:solidFill>
              </a:rPr>
              <a:t>arerelated</a:t>
            </a:r>
            <a:r>
              <a:rPr lang="en-US" dirty="0" smtClean="0">
                <a:solidFill>
                  <a:schemeClr val="tx1"/>
                </a:solidFill>
              </a:rPr>
              <a:t> to the second trial of the task, FTREPNUM should be set to 2, and so forth.</a:t>
            </a:r>
          </a:p>
          <a:p>
            <a:r>
              <a:rPr lang="en-US" dirty="0" smtClean="0">
                <a:solidFill>
                  <a:schemeClr val="tx1"/>
                </a:solidFill>
              </a:rPr>
              <a:t>4. Testing conditions (e.g., assistive devices used) and Circumstance Affected are recorded in SUPPFT to allow the qualifiers to be related to the test results.</a:t>
            </a:r>
          </a:p>
          <a:p>
            <a:r>
              <a:rPr lang="en-US" dirty="0" smtClean="0">
                <a:solidFill>
                  <a:schemeClr val="tx1"/>
                </a:solidFill>
              </a:rPr>
              <a:t>5. The names of the functional tests are described in the variable FTCAT and values of FTTESTCD/FTTEST are unique within FTCAT. To view the Functional Tests Naming Rules for FTCAT, FTTEST, and FTTESTCD and to view the list of functional tests that have controlled terminology defined, access https://www.cdisc.org/standards/semantics/terminology.</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133</a:t>
            </a:fld>
            <a:endParaRPr lang="en-US"/>
          </a:p>
        </p:txBody>
      </p:sp>
      <p:pic>
        <p:nvPicPr>
          <p:cNvPr id="1026" name="Picture 2"/>
          <p:cNvPicPr>
            <a:picLocks noChangeAspect="1" noChangeArrowheads="1"/>
          </p:cNvPicPr>
          <p:nvPr/>
        </p:nvPicPr>
        <p:blipFill>
          <a:blip r:embed="rId2"/>
          <a:srcRect/>
          <a:stretch>
            <a:fillRect/>
          </a:stretch>
        </p:blipFill>
        <p:spPr bwMode="auto">
          <a:xfrm>
            <a:off x="270510" y="259080"/>
            <a:ext cx="11616690" cy="1778632"/>
          </a:xfrm>
          <a:prstGeom prst="rect">
            <a:avLst/>
          </a:prstGeom>
          <a:noFill/>
          <a:ln w="9525">
            <a:noFill/>
            <a:miter lim="800000"/>
            <a:headEnd/>
            <a:tailEnd/>
          </a:ln>
          <a:effectLst/>
        </p:spPr>
      </p:pic>
      <p:sp>
        <p:nvSpPr>
          <p:cNvPr id="4" name="Rectangle 3"/>
          <p:cNvSpPr/>
          <p:nvPr/>
        </p:nvSpPr>
        <p:spPr>
          <a:xfrm>
            <a:off x="274320" y="2323981"/>
            <a:ext cx="11628120" cy="1169551"/>
          </a:xfrm>
          <a:prstGeom prst="rect">
            <a:avLst/>
          </a:prstGeom>
        </p:spPr>
        <p:txBody>
          <a:bodyPr wrap="square">
            <a:spAutoFit/>
          </a:bodyPr>
          <a:lstStyle/>
          <a:p>
            <a:r>
              <a:rPr lang="en-US" b="1" dirty="0" smtClean="0">
                <a:solidFill>
                  <a:schemeClr val="tx1"/>
                </a:solidFill>
              </a:rPr>
              <a:t>Questionnaires</a:t>
            </a:r>
          </a:p>
          <a:p>
            <a:r>
              <a:rPr lang="en-US" b="1" dirty="0" smtClean="0">
                <a:solidFill>
                  <a:schemeClr val="tx1"/>
                </a:solidFill>
              </a:rPr>
              <a:t>QS – Description/Overview</a:t>
            </a:r>
          </a:p>
          <a:p>
            <a:r>
              <a:rPr lang="en-US" dirty="0" smtClean="0">
                <a:solidFill>
                  <a:schemeClr val="tx1"/>
                </a:solidFill>
              </a:rPr>
              <a:t>A findings domain that contains data for named, stand-alone instruments designed to provide an assessment of a concept. Questionnaires have a defined standard structure, format, and content; consist of conceptually related items that are typically scored; and have documented methods for administration and analysis.</a:t>
            </a:r>
            <a:endParaRPr lang="en-US" dirty="0">
              <a:solidFill>
                <a:schemeClr val="tx1"/>
              </a:solidFill>
            </a:endParaRPr>
          </a:p>
        </p:txBody>
      </p:sp>
      <p:sp>
        <p:nvSpPr>
          <p:cNvPr id="5" name="Rectangle 4"/>
          <p:cNvSpPr/>
          <p:nvPr/>
        </p:nvSpPr>
        <p:spPr>
          <a:xfrm>
            <a:off x="289560" y="3456950"/>
            <a:ext cx="11521440" cy="307777"/>
          </a:xfrm>
          <a:prstGeom prst="rect">
            <a:avLst/>
          </a:prstGeom>
        </p:spPr>
        <p:txBody>
          <a:bodyPr wrap="square">
            <a:spAutoFit/>
          </a:bodyPr>
          <a:lstStyle/>
          <a:p>
            <a:r>
              <a:rPr lang="en-US" b="1" dirty="0" smtClean="0">
                <a:solidFill>
                  <a:schemeClr val="tx1"/>
                </a:solidFill>
              </a:rPr>
              <a:t>One record per questionnaire per question per time point per visit per subject, Tabulation.</a:t>
            </a:r>
            <a:endParaRPr lang="en-US" dirty="0">
              <a:solidFill>
                <a:schemeClr val="tx1"/>
              </a:solidFill>
            </a:endParaRPr>
          </a:p>
        </p:txBody>
      </p:sp>
      <p:sp>
        <p:nvSpPr>
          <p:cNvPr id="6" name="Rectangle 5"/>
          <p:cNvSpPr/>
          <p:nvPr/>
        </p:nvSpPr>
        <p:spPr>
          <a:xfrm>
            <a:off x="320040" y="3765143"/>
            <a:ext cx="11521440" cy="2031325"/>
          </a:xfrm>
          <a:prstGeom prst="rect">
            <a:avLst/>
          </a:prstGeom>
        </p:spPr>
        <p:txBody>
          <a:bodyPr wrap="square">
            <a:spAutoFit/>
          </a:bodyPr>
          <a:lstStyle/>
          <a:p>
            <a:r>
              <a:rPr lang="en-US" dirty="0" smtClean="0">
                <a:solidFill>
                  <a:schemeClr val="tx1"/>
                </a:solidFill>
              </a:rPr>
              <a:t>1. The names of the questionnaires should be described under the variable QSCAT in the questionnaire domain. These could be either abbreviations or longer names. For example, "ADAS-COG", "BPI SHORT</a:t>
            </a:r>
          </a:p>
          <a:p>
            <a:r>
              <a:rPr lang="en-US" dirty="0" smtClean="0">
                <a:solidFill>
                  <a:schemeClr val="tx1"/>
                </a:solidFill>
              </a:rPr>
              <a:t>FORM", "C-SSRS BASELINE". Sponsors should always consult CDISC Controlled Terminology. Names of subcategories for groups of items/questions could be described under QSSCAT. Refer to the QS Terminology Naming Rules document within the QS Implementation Documents box of the CDISC QRS web page for the rules.</a:t>
            </a:r>
          </a:p>
          <a:p>
            <a:r>
              <a:rPr lang="en-US" dirty="0" smtClean="0">
                <a:solidFill>
                  <a:schemeClr val="tx1"/>
                </a:solidFill>
              </a:rPr>
              <a:t>2. Sponsors should always consult the published Questionnaire Supplements for guidance on submitting derived information in SDTM. Derived variables in questionnaires are normally considered captured data. If sponsors operationally derive variable results, then the derived records that are submitted in the QS domain should be flagged by QSDRVFL and identified with appropriate category/subcategory names (QSSCAT),</a:t>
            </a:r>
          </a:p>
          <a:p>
            <a:r>
              <a:rPr lang="en-US" dirty="0" smtClean="0">
                <a:solidFill>
                  <a:schemeClr val="tx1"/>
                </a:solidFill>
              </a:rPr>
              <a:t>item names (QSTEST), and results (QSSTRESC, QSSTRESN).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134</a:t>
            </a:fld>
            <a:endParaRPr lang="en-US"/>
          </a:p>
        </p:txBody>
      </p:sp>
      <p:sp>
        <p:nvSpPr>
          <p:cNvPr id="3" name="Rectangle 2"/>
          <p:cNvSpPr/>
          <p:nvPr/>
        </p:nvSpPr>
        <p:spPr>
          <a:xfrm>
            <a:off x="259080" y="230892"/>
            <a:ext cx="11658600" cy="1815882"/>
          </a:xfrm>
          <a:prstGeom prst="rect">
            <a:avLst/>
          </a:prstGeom>
        </p:spPr>
        <p:txBody>
          <a:bodyPr wrap="square">
            <a:spAutoFit/>
          </a:bodyPr>
          <a:lstStyle/>
          <a:p>
            <a:r>
              <a:rPr lang="en-US" dirty="0" smtClean="0"/>
              <a:t>3. The sponsor is expected to provide information about the version used for each validated questionnaire in the metadata (using the Comments column in the Define-XML document). This could be provided as </a:t>
            </a:r>
            <a:r>
              <a:rPr lang="en-US" dirty="0" err="1" smtClean="0"/>
              <a:t>valuelevel</a:t>
            </a:r>
            <a:r>
              <a:rPr lang="en-US" dirty="0" smtClean="0"/>
              <a:t> metadata for QSCAT. If more than one version of a questionnaire is used in a study, the version used for each record should be specified in the Supplemental Qualifiers datasets. The sponsor is expected to provide information about the scoring rules in the metadata.</a:t>
            </a:r>
          </a:p>
          <a:p>
            <a:r>
              <a:rPr lang="en-US" dirty="0" smtClean="0"/>
              <a:t>4. If the verbatim question text is &gt; 40 characters, put meaningful text in QSTEST and describe the full text in the study metadata. See, Test Name (--TEST) Greater than 40 Characters for further information.</a:t>
            </a:r>
          </a:p>
          <a:p>
            <a:r>
              <a:rPr lang="en-US" dirty="0" smtClean="0"/>
              <a:t>5. A QRS Frequently Asked Questions file (QRS FAQs) exists on the QRS web page (https://www.cdisc.org/foundational/qrs) under the QRS Implementation Files box that contains additional information on QS supplements based on the evolution of QRS supplements.</a:t>
            </a:r>
            <a:endParaRPr lang="en-US" dirty="0"/>
          </a:p>
        </p:txBody>
      </p:sp>
      <p:pic>
        <p:nvPicPr>
          <p:cNvPr id="2050" name="Picture 2"/>
          <p:cNvPicPr>
            <a:picLocks noChangeAspect="1" noChangeArrowheads="1"/>
          </p:cNvPicPr>
          <p:nvPr/>
        </p:nvPicPr>
        <p:blipFill>
          <a:blip r:embed="rId2"/>
          <a:srcRect/>
          <a:stretch>
            <a:fillRect/>
          </a:stretch>
        </p:blipFill>
        <p:spPr bwMode="auto">
          <a:xfrm>
            <a:off x="356234" y="2045969"/>
            <a:ext cx="11470005" cy="1854273"/>
          </a:xfrm>
          <a:prstGeom prst="rect">
            <a:avLst/>
          </a:prstGeom>
          <a:noFill/>
          <a:ln w="9525">
            <a:noFill/>
            <a:miter lim="800000"/>
            <a:headEnd/>
            <a:tailEnd/>
          </a:ln>
          <a:effectLst/>
        </p:spPr>
      </p:pic>
      <p:sp>
        <p:nvSpPr>
          <p:cNvPr id="5" name="Rectangle 4"/>
          <p:cNvSpPr/>
          <p:nvPr/>
        </p:nvSpPr>
        <p:spPr>
          <a:xfrm>
            <a:off x="335280" y="3973027"/>
            <a:ext cx="11490960" cy="738664"/>
          </a:xfrm>
          <a:prstGeom prst="rect">
            <a:avLst/>
          </a:prstGeom>
        </p:spPr>
        <p:txBody>
          <a:bodyPr wrap="square">
            <a:spAutoFit/>
          </a:bodyPr>
          <a:lstStyle/>
          <a:p>
            <a:r>
              <a:rPr lang="en-US" b="1" dirty="0" smtClean="0">
                <a:solidFill>
                  <a:schemeClr val="tx1"/>
                </a:solidFill>
              </a:rPr>
              <a:t>Disease Response and </a:t>
            </a:r>
            <a:r>
              <a:rPr lang="en-US" b="1" dirty="0" err="1" smtClean="0">
                <a:solidFill>
                  <a:schemeClr val="tx1"/>
                </a:solidFill>
              </a:rPr>
              <a:t>Clin</a:t>
            </a:r>
            <a:r>
              <a:rPr lang="en-US" b="1" dirty="0" smtClean="0">
                <a:solidFill>
                  <a:schemeClr val="tx1"/>
                </a:solidFill>
              </a:rPr>
              <a:t> Classification</a:t>
            </a:r>
          </a:p>
          <a:p>
            <a:r>
              <a:rPr lang="en-US" b="1" dirty="0" smtClean="0">
                <a:solidFill>
                  <a:schemeClr val="tx1"/>
                </a:solidFill>
              </a:rPr>
              <a:t>RS – Description/Overview</a:t>
            </a:r>
          </a:p>
          <a:p>
            <a:r>
              <a:rPr lang="en-US" dirty="0" smtClean="0">
                <a:solidFill>
                  <a:schemeClr val="tx1"/>
                </a:solidFill>
              </a:rPr>
              <a:t>A findings domain for the assessment of disease response to therapy, or clinical classification based on published criteria.</a:t>
            </a:r>
            <a:endParaRPr lang="en-US" dirty="0">
              <a:solidFill>
                <a:schemeClr val="tx1"/>
              </a:solidFill>
            </a:endParaRPr>
          </a:p>
        </p:txBody>
      </p:sp>
      <p:sp>
        <p:nvSpPr>
          <p:cNvPr id="6" name="Rectangle 5"/>
          <p:cNvSpPr/>
          <p:nvPr/>
        </p:nvSpPr>
        <p:spPr>
          <a:xfrm>
            <a:off x="381000" y="4643587"/>
            <a:ext cx="11475720" cy="523220"/>
          </a:xfrm>
          <a:prstGeom prst="rect">
            <a:avLst/>
          </a:prstGeom>
        </p:spPr>
        <p:txBody>
          <a:bodyPr wrap="square">
            <a:spAutoFit/>
          </a:bodyPr>
          <a:lstStyle/>
          <a:p>
            <a:r>
              <a:rPr lang="en-US" b="1" dirty="0" smtClean="0">
                <a:solidFill>
                  <a:schemeClr val="tx1"/>
                </a:solidFill>
              </a:rPr>
              <a:t>One record per response assessment or clinical classification assessment per time point per visit per subject per assessor per medical evaluator, Tabulation.</a:t>
            </a:r>
            <a:endParaRPr lang="en-US" dirty="0">
              <a:solidFill>
                <a:schemeClr val="tx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135</a:t>
            </a:fld>
            <a:endParaRPr lang="en-US"/>
          </a:p>
        </p:txBody>
      </p:sp>
      <p:sp>
        <p:nvSpPr>
          <p:cNvPr id="3" name="Rectangle 2"/>
          <p:cNvSpPr/>
          <p:nvPr/>
        </p:nvSpPr>
        <p:spPr>
          <a:xfrm>
            <a:off x="336072" y="242352"/>
            <a:ext cx="2528256" cy="307777"/>
          </a:xfrm>
          <a:prstGeom prst="rect">
            <a:avLst/>
          </a:prstGeom>
        </p:spPr>
        <p:txBody>
          <a:bodyPr wrap="none">
            <a:spAutoFit/>
          </a:bodyPr>
          <a:lstStyle/>
          <a:p>
            <a:r>
              <a:rPr lang="en-US" b="1" dirty="0" smtClean="0">
                <a:solidFill>
                  <a:schemeClr val="tx1"/>
                </a:solidFill>
              </a:rPr>
              <a:t>Tumor/Lesion Identification</a:t>
            </a:r>
            <a:endParaRPr lang="en-US" dirty="0">
              <a:solidFill>
                <a:schemeClr val="tx1"/>
              </a:solidFill>
            </a:endParaRPr>
          </a:p>
        </p:txBody>
      </p:sp>
      <p:sp>
        <p:nvSpPr>
          <p:cNvPr id="4" name="Rectangle 3"/>
          <p:cNvSpPr/>
          <p:nvPr/>
        </p:nvSpPr>
        <p:spPr>
          <a:xfrm>
            <a:off x="411480" y="533609"/>
            <a:ext cx="11323320" cy="1600438"/>
          </a:xfrm>
          <a:prstGeom prst="rect">
            <a:avLst/>
          </a:prstGeom>
        </p:spPr>
        <p:txBody>
          <a:bodyPr wrap="square">
            <a:spAutoFit/>
          </a:bodyPr>
          <a:lstStyle/>
          <a:p>
            <a:r>
              <a:rPr lang="en-US" b="1" dirty="0" smtClean="0">
                <a:solidFill>
                  <a:schemeClr val="tx1"/>
                </a:solidFill>
              </a:rPr>
              <a:t>TU – Description/Overview</a:t>
            </a:r>
          </a:p>
          <a:p>
            <a:r>
              <a:rPr lang="en-US" dirty="0" smtClean="0">
                <a:solidFill>
                  <a:schemeClr val="tx1"/>
                </a:solidFill>
              </a:rPr>
              <a:t>A findings domain that represents data that uniquely identifies tumors or lesions under study.</a:t>
            </a:r>
          </a:p>
          <a:p>
            <a:r>
              <a:rPr lang="en-US" dirty="0" smtClean="0">
                <a:solidFill>
                  <a:schemeClr val="tx1"/>
                </a:solidFill>
              </a:rPr>
              <a:t>The TU domain represents data that uniquely identifies tumors/lesions (i.e., malignant tumors, culprit lesions, and other sites of disease, e.g., lymph nodes). Commonly the tumors/lesions are identified by an investigator and/or independent assessor and classified according to the disease assessment criteria. For example, for an oncology study using RECIST evaluation criteria, this equates to the identification of Target, Non-Target, or New tumors. A record in the TU domain contains the following information: a unique tumor ID value; anatomical location of the tumor; method used to identify the tumor; role of the individual identifying the tumor; and timing information.</a:t>
            </a:r>
            <a:endParaRPr lang="en-US" dirty="0">
              <a:solidFill>
                <a:schemeClr val="tx1"/>
              </a:solidFill>
            </a:endParaRPr>
          </a:p>
        </p:txBody>
      </p:sp>
      <p:sp>
        <p:nvSpPr>
          <p:cNvPr id="5" name="Rectangle 4"/>
          <p:cNvSpPr/>
          <p:nvPr/>
        </p:nvSpPr>
        <p:spPr>
          <a:xfrm>
            <a:off x="480986" y="2101632"/>
            <a:ext cx="6078908" cy="307777"/>
          </a:xfrm>
          <a:prstGeom prst="rect">
            <a:avLst/>
          </a:prstGeom>
        </p:spPr>
        <p:txBody>
          <a:bodyPr wrap="none">
            <a:spAutoFit/>
          </a:bodyPr>
          <a:lstStyle/>
          <a:p>
            <a:r>
              <a:rPr lang="en-US" b="1" dirty="0" smtClean="0">
                <a:solidFill>
                  <a:schemeClr val="tx1"/>
                </a:solidFill>
              </a:rPr>
              <a:t>One record per identified tumor per subject per assessor, Tabulation.</a:t>
            </a:r>
            <a:endParaRPr lang="en-US" dirty="0">
              <a:solidFill>
                <a:schemeClr val="tx1"/>
              </a:solidFill>
            </a:endParaRPr>
          </a:p>
        </p:txBody>
      </p:sp>
      <p:sp>
        <p:nvSpPr>
          <p:cNvPr id="6" name="Rectangle 5"/>
          <p:cNvSpPr/>
          <p:nvPr/>
        </p:nvSpPr>
        <p:spPr>
          <a:xfrm>
            <a:off x="426720" y="2384167"/>
            <a:ext cx="11201400" cy="3754874"/>
          </a:xfrm>
          <a:prstGeom prst="rect">
            <a:avLst/>
          </a:prstGeom>
        </p:spPr>
        <p:txBody>
          <a:bodyPr wrap="square">
            <a:spAutoFit/>
          </a:bodyPr>
          <a:lstStyle/>
          <a:p>
            <a:r>
              <a:rPr lang="en-US" dirty="0" smtClean="0">
                <a:solidFill>
                  <a:schemeClr val="tx1"/>
                </a:solidFill>
              </a:rPr>
              <a:t>1. The TU domain should contain only one record for each unique tumor/lesion identified by an assessor (e.g., Investigator or Independent Assessor) per medical evaluator. The initial identification of a tumor/lesion is done once, usually at baseline (e.g., the identification of Target and Non-target tumors/lesions). The identification information, including the location description, must not be repeated for every visit. The following are examples of when post-baseline records might be included in the TU domain:</a:t>
            </a:r>
          </a:p>
          <a:p>
            <a:r>
              <a:rPr lang="en-US" dirty="0" smtClean="0">
                <a:solidFill>
                  <a:schemeClr val="tx1"/>
                </a:solidFill>
              </a:rPr>
              <a:t>1. A new tumor/lesion may emerge at any time during a study; therefore, a new post-baseline record would represent the identification of the new tumor/lesion.</a:t>
            </a:r>
          </a:p>
          <a:p>
            <a:r>
              <a:rPr lang="en-US" dirty="0" smtClean="0">
                <a:solidFill>
                  <a:schemeClr val="tx1"/>
                </a:solidFill>
              </a:rPr>
              <a:t>2. If a tumor/lesion identified at baseline subsequently splits into separate distinct tumors/lesions, then additional post-baseline records can be included to distinctly identify the split tumors/lesions.</a:t>
            </a:r>
          </a:p>
          <a:p>
            <a:r>
              <a:rPr lang="en-US" dirty="0" smtClean="0">
                <a:solidFill>
                  <a:schemeClr val="tx1"/>
                </a:solidFill>
              </a:rPr>
              <a:t>3. In situations where a re-baseline of Targets and Non-targets is required (e.g., a cross-over study), then a separate set of Target and Non-target tumors/lesions might be identified and those identification records</a:t>
            </a:r>
          </a:p>
          <a:p>
            <a:r>
              <a:rPr lang="en-US" dirty="0" smtClean="0">
                <a:solidFill>
                  <a:schemeClr val="tx1"/>
                </a:solidFill>
              </a:rPr>
              <a:t>would be represented.</a:t>
            </a:r>
          </a:p>
          <a:p>
            <a:r>
              <a:rPr lang="en-US" dirty="0" smtClean="0">
                <a:solidFill>
                  <a:schemeClr val="tx1"/>
                </a:solidFill>
              </a:rPr>
              <a:t>2. TRLNKID is used to relate an identification record in TU domain to assessment records in the TR domain. The organization of data across the TU and TR domains requires a linking mechanism. The TULNKID variable is used to provide a unique code for each identified tumor/lesion. The values of TULNKID are compound values that may carry the following information: an indication of the role (or assessor) providing the data record when it is someone other than the principal investigator; an indication of whether the data record is for a target or non-target tumor/lesion; a tracking identifier or number; and an indication of whether the tumor/lesion has split (see assumption below for details on splitting). A RELREC relationship record can be created to describe the link, probably as a dataset-to-dataset link.</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136</a:t>
            </a:fld>
            <a:endParaRPr lang="en-US"/>
          </a:p>
        </p:txBody>
      </p:sp>
      <p:sp>
        <p:nvSpPr>
          <p:cNvPr id="3" name="Rectangle 2"/>
          <p:cNvSpPr/>
          <p:nvPr/>
        </p:nvSpPr>
        <p:spPr>
          <a:xfrm>
            <a:off x="289560" y="221903"/>
            <a:ext cx="11658600" cy="6555641"/>
          </a:xfrm>
          <a:prstGeom prst="rect">
            <a:avLst/>
          </a:prstGeom>
        </p:spPr>
        <p:txBody>
          <a:bodyPr wrap="square">
            <a:spAutoFit/>
          </a:bodyPr>
          <a:lstStyle/>
          <a:p>
            <a:r>
              <a:rPr lang="en-US" dirty="0" smtClean="0">
                <a:solidFill>
                  <a:schemeClr val="tx1"/>
                </a:solidFill>
              </a:rPr>
              <a:t>3. During the course of a trial, a tumor/lesion might split into one or more distinct tumors/lesions, or two or more tumors/lesions might merge to form a single tumor/lesion. The following example shows the preferred approach for representing split lesions in TU. However, the approach depends on how the data for split and merged tumors/lesions are captured. The preferred approach requires the measurements of each distinct</a:t>
            </a:r>
          </a:p>
          <a:p>
            <a:r>
              <a:rPr lang="en-US" dirty="0" smtClean="0">
                <a:solidFill>
                  <a:schemeClr val="tx1"/>
                </a:solidFill>
              </a:rPr>
              <a:t>tumor/lesion to be captured individually.</a:t>
            </a:r>
          </a:p>
          <a:p>
            <a:r>
              <a:rPr lang="en-US" dirty="0" smtClean="0">
                <a:solidFill>
                  <a:schemeClr val="tx1"/>
                </a:solidFill>
              </a:rPr>
              <a:t>If the data collection does not support this approach (i.e., measurements of split tumors/lesions are reported as a summary under the "parent" tumor/lesion), then it may not be possible to include a record in the TU</a:t>
            </a:r>
          </a:p>
          <a:p>
            <a:r>
              <a:rPr lang="en-US" dirty="0" smtClean="0">
                <a:solidFill>
                  <a:schemeClr val="tx1"/>
                </a:solidFill>
              </a:rPr>
              <a:t>domain. In this situation, the assessments of split and merge tumors/lesions would be represented only in the TR domain.</a:t>
            </a:r>
          </a:p>
          <a:p>
            <a:r>
              <a:rPr lang="en-US" dirty="0" smtClean="0">
                <a:solidFill>
                  <a:schemeClr val="tx1"/>
                </a:solidFill>
              </a:rPr>
              <a:t>4. During the course of a trial, when a new tumor/lesion is identified, information about that new tumor/lesion may be collected to different levels of detail. For example, if anatomical location of a new tumor/lesion is not collected, then TULOC will be blank. All new tumors/lesions are to be represented in TU and TR domains.</a:t>
            </a:r>
          </a:p>
          <a:p>
            <a:r>
              <a:rPr lang="en-US" dirty="0" smtClean="0">
                <a:solidFill>
                  <a:schemeClr val="tx1"/>
                </a:solidFill>
              </a:rPr>
              <a:t>5. Additional anatomical location variables (--LAT, --DIR, --PORTOT) were added from the SDTM model. These extra variables allow for more detailed information to be collected that further clarifies the value of the TULOC variable.</a:t>
            </a:r>
          </a:p>
          <a:p>
            <a:r>
              <a:rPr lang="en-US" dirty="0" smtClean="0">
                <a:solidFill>
                  <a:schemeClr val="tx1"/>
                </a:solidFill>
              </a:rPr>
              <a:t>6. In the oncology setting, when a new tumor is identified, a record must be included in both the TU and TR domains. At a minimum, the TR record would contain TRLNKID = "NEW0" and TRTESTCD = "TUMSTATE" and TRORRES = "PRESENT" for unequivocal new tumors. The TU record may contain different levels of detail depending upon the data collection methods employed. The following three scenarios represent the most commonly seen scenarios (it is possible that a sponsor's chosen method is not reflected below):</a:t>
            </a:r>
          </a:p>
          <a:p>
            <a:r>
              <a:rPr lang="en-US" dirty="0" smtClean="0">
                <a:solidFill>
                  <a:schemeClr val="tx1"/>
                </a:solidFill>
              </a:rPr>
              <a:t>1. The occurrence of a new tumor/lesion is the sole piece of information that a sponsor collects, because this is a sign of disease progression and no further details are required. In such cases a record would be created where TUTEST = "Tumor Identification" and TUORRES = "NEW", and the identifier, TULNKID, would be populated in order to link to the associated information in the TR domain.</a:t>
            </a:r>
          </a:p>
          <a:p>
            <a:r>
              <a:rPr lang="en-US" dirty="0" smtClean="0">
                <a:solidFill>
                  <a:schemeClr val="tx1"/>
                </a:solidFill>
              </a:rPr>
              <a:t>2. The occurrence of a new tumor/lesion and the anatomical location of that newly identified tumor/lesion are the only collected pieces of information. In this case it is expected that a record would be created where TUTEST = "Tumor Identification" and TUORRES = "NEW", the TULOC variable would be populated with the anatomical location information (the additional location variables may be populated</a:t>
            </a:r>
          </a:p>
          <a:p>
            <a:r>
              <a:rPr lang="en-US" dirty="0" smtClean="0">
                <a:solidFill>
                  <a:schemeClr val="tx1"/>
                </a:solidFill>
              </a:rPr>
              <a:t>depending on the level of detail collected), and the identifier, TULNKID, would be populated in order to link to the associated information in the TR domain.</a:t>
            </a:r>
          </a:p>
          <a:p>
            <a:r>
              <a:rPr lang="en-US" dirty="0" smtClean="0">
                <a:solidFill>
                  <a:schemeClr val="tx1"/>
                </a:solidFill>
              </a:rPr>
              <a:t>3. A sponsor might record the occurrence of a new tumor/lesion to the same level of detail as target tumors/lesions. For example, the occurrence of the new tumor/lesion, its anatomical location, and its measurement might be recorded. In this case it is expected that a record would be created where TUTEST = "Tumor Identification" and TUORRES = "NEW". The TULOC variable would be populated with the anatomical location information (the additional location variables may be populated depending on the level of detail collected) and the identifier, TULNKID, would be populated in order to link to the associated information in the TR domain. In this scenario measurements/assessments would also be recorded in the TR domain.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137</a:t>
            </a:fld>
            <a:endParaRPr lang="en-US"/>
          </a:p>
        </p:txBody>
      </p:sp>
      <p:sp>
        <p:nvSpPr>
          <p:cNvPr id="3" name="Rectangle 2"/>
          <p:cNvSpPr/>
          <p:nvPr/>
        </p:nvSpPr>
        <p:spPr>
          <a:xfrm>
            <a:off x="350520" y="0"/>
            <a:ext cx="11475720" cy="2246769"/>
          </a:xfrm>
          <a:prstGeom prst="rect">
            <a:avLst/>
          </a:prstGeom>
        </p:spPr>
        <p:txBody>
          <a:bodyPr wrap="square">
            <a:spAutoFit/>
          </a:bodyPr>
          <a:lstStyle/>
          <a:p>
            <a:r>
              <a:rPr lang="en-US" dirty="0" smtClean="0">
                <a:solidFill>
                  <a:schemeClr val="tx1"/>
                </a:solidFill>
              </a:rPr>
              <a:t>7. The Acceptance Flag variable (TUACPTFL) identifies those records that have been determined to be the accepted assessments/measurements by an independent assessor. This flag would be provided by an independent assessor and when multiple evaluators (e.g. "RADIOLOGIST 1", "RADIOLOGIST 2", "ADJUDICATOR") provide assessments or evaluations at the same time point or an overall evaluation. This flag should not be used by a sponsor for any other purpose i.e. it is not expected that the TUACPTFL flag would be populated by the sponsor. Instead that type of record selection should be handled in the analysis dataset.</a:t>
            </a:r>
          </a:p>
          <a:p>
            <a:r>
              <a:rPr lang="en-US" dirty="0" smtClean="0">
                <a:solidFill>
                  <a:schemeClr val="tx1"/>
                </a:solidFill>
              </a:rPr>
              <a:t>8. The Evaluator Specified variable (TUEVALID) is used in conjunction with TUEVAL to provide additional detail of who is providing tumor identification information. For example TUEVAL = "INDEPENDENT ASSESSOR" and TUEVALID = "RADIOLOGIST 1". The TUEVALID variable is subject to Controlled Terminology. TUEVAL </a:t>
            </a:r>
            <a:r>
              <a:rPr lang="en-US" i="1" dirty="0" smtClean="0">
                <a:solidFill>
                  <a:schemeClr val="tx1"/>
                </a:solidFill>
              </a:rPr>
              <a:t>must also be populated when TUEVALID is populated.</a:t>
            </a:r>
          </a:p>
          <a:p>
            <a:r>
              <a:rPr lang="en-US" dirty="0" smtClean="0">
                <a:solidFill>
                  <a:schemeClr val="tx1"/>
                </a:solidFill>
              </a:rPr>
              <a:t>9. The following proposed supplemental Qualifiers would be used for oncology studies to represent information regarding previous irradiation of a tumor when that information is captured in association with a specific tumor.</a:t>
            </a:r>
            <a:endParaRPr lang="en-US" dirty="0">
              <a:solidFill>
                <a:schemeClr val="tx1"/>
              </a:solidFill>
            </a:endParaRPr>
          </a:p>
        </p:txBody>
      </p:sp>
      <p:pic>
        <p:nvPicPr>
          <p:cNvPr id="7170" name="Picture 2"/>
          <p:cNvPicPr>
            <a:picLocks noChangeAspect="1" noChangeArrowheads="1"/>
          </p:cNvPicPr>
          <p:nvPr/>
        </p:nvPicPr>
        <p:blipFill>
          <a:blip r:embed="rId2"/>
          <a:srcRect/>
          <a:stretch>
            <a:fillRect/>
          </a:stretch>
        </p:blipFill>
        <p:spPr bwMode="auto">
          <a:xfrm>
            <a:off x="425768" y="2257424"/>
            <a:ext cx="8245792" cy="679697"/>
          </a:xfrm>
          <a:prstGeom prst="rect">
            <a:avLst/>
          </a:prstGeom>
          <a:noFill/>
          <a:ln w="9525">
            <a:noFill/>
            <a:miter lim="800000"/>
            <a:headEnd/>
            <a:tailEnd/>
          </a:ln>
          <a:effectLst/>
        </p:spPr>
      </p:pic>
      <p:sp>
        <p:nvSpPr>
          <p:cNvPr id="5" name="Rectangle 4"/>
          <p:cNvSpPr/>
          <p:nvPr/>
        </p:nvSpPr>
        <p:spPr>
          <a:xfrm>
            <a:off x="365760" y="2951947"/>
            <a:ext cx="11384280" cy="523220"/>
          </a:xfrm>
          <a:prstGeom prst="rect">
            <a:avLst/>
          </a:prstGeom>
        </p:spPr>
        <p:txBody>
          <a:bodyPr wrap="square">
            <a:spAutoFit/>
          </a:bodyPr>
          <a:lstStyle/>
          <a:p>
            <a:r>
              <a:rPr lang="en-US" dirty="0" smtClean="0">
                <a:solidFill>
                  <a:schemeClr val="tx1"/>
                </a:solidFill>
              </a:rPr>
              <a:t>10. When additional data about a procedure used for the tumor/lesion identification is collected, the data about the procedure is stored in the PR domain and the link between the tumor/lesion identification and the procedure should be recorded using RELREC.</a:t>
            </a:r>
            <a:endParaRPr lang="en-US" dirty="0">
              <a:solidFill>
                <a:schemeClr val="tx1"/>
              </a:solidFill>
            </a:endParaRPr>
          </a:p>
        </p:txBody>
      </p:sp>
      <p:pic>
        <p:nvPicPr>
          <p:cNvPr id="7171" name="Picture 3"/>
          <p:cNvPicPr>
            <a:picLocks noChangeAspect="1" noChangeArrowheads="1"/>
          </p:cNvPicPr>
          <p:nvPr/>
        </p:nvPicPr>
        <p:blipFill>
          <a:blip r:embed="rId3"/>
          <a:srcRect/>
          <a:stretch>
            <a:fillRect/>
          </a:stretch>
        </p:blipFill>
        <p:spPr bwMode="auto">
          <a:xfrm>
            <a:off x="991514" y="3505200"/>
            <a:ext cx="10331805" cy="3352800"/>
          </a:xfrm>
          <a:prstGeom prst="rect">
            <a:avLst/>
          </a:prstGeom>
          <a:noFill/>
          <a:ln w="9525">
            <a:noFill/>
            <a:miter lim="800000"/>
            <a:headEnd/>
            <a:tailEnd/>
          </a:ln>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138</a:t>
            </a:fld>
            <a:endParaRPr lang="en-US"/>
          </a:p>
        </p:txBody>
      </p:sp>
      <p:sp>
        <p:nvSpPr>
          <p:cNvPr id="3" name="Rectangle 2"/>
          <p:cNvSpPr/>
          <p:nvPr/>
        </p:nvSpPr>
        <p:spPr>
          <a:xfrm>
            <a:off x="335280" y="235714"/>
            <a:ext cx="11490960" cy="2893100"/>
          </a:xfrm>
          <a:prstGeom prst="rect">
            <a:avLst/>
          </a:prstGeom>
        </p:spPr>
        <p:txBody>
          <a:bodyPr wrap="square">
            <a:spAutoFit/>
          </a:bodyPr>
          <a:lstStyle/>
          <a:p>
            <a:r>
              <a:rPr lang="en-US" b="1" dirty="0" smtClean="0">
                <a:solidFill>
                  <a:schemeClr val="tx1"/>
                </a:solidFill>
              </a:rPr>
              <a:t>Tumor/Lesion Results</a:t>
            </a:r>
          </a:p>
          <a:p>
            <a:r>
              <a:rPr lang="en-US" b="1" dirty="0" smtClean="0">
                <a:solidFill>
                  <a:schemeClr val="tx1"/>
                </a:solidFill>
              </a:rPr>
              <a:t>TR – Description/Overview</a:t>
            </a:r>
          </a:p>
          <a:p>
            <a:r>
              <a:rPr lang="en-US" dirty="0" smtClean="0">
                <a:solidFill>
                  <a:schemeClr val="tx1"/>
                </a:solidFill>
              </a:rPr>
              <a:t>A findings domain that represents quantitative measurements and/or qualitative assessments of the tumors or lesions identified in the tumor/lesion identification (TU) domain.</a:t>
            </a:r>
          </a:p>
          <a:p>
            <a:r>
              <a:rPr lang="en-US" dirty="0" smtClean="0">
                <a:solidFill>
                  <a:schemeClr val="tx1"/>
                </a:solidFill>
              </a:rPr>
              <a:t>The TR domain represents quantitative measurements and/or qualitative assessments of the tumors or lesions (malignant tumors, culprit lesions, and other sites of disease, e.g., lymph nodes) identified in the TU domain.</a:t>
            </a:r>
          </a:p>
          <a:p>
            <a:r>
              <a:rPr lang="en-US" dirty="0" smtClean="0">
                <a:solidFill>
                  <a:schemeClr val="tx1"/>
                </a:solidFill>
              </a:rPr>
              <a:t>These measurements may be taken at baseline and then at each subsequent assessment to support response evaluations. A typical record in the TR domain contains the following information: a unique tumor/lesion ID value; test and result; method used; role of the individual assessing the tumor/lesion; and timing information.</a:t>
            </a:r>
          </a:p>
          <a:p>
            <a:r>
              <a:rPr lang="en-US" dirty="0" smtClean="0">
                <a:solidFill>
                  <a:schemeClr val="tx1"/>
                </a:solidFill>
              </a:rPr>
              <a:t>Clinically accepted evaluation criteria expect that a tumor/lesion identified by the tumor/lesion ID is the same tumor/lesion at each subsequent assessment. The TR domain does not include anatomical location information on each measurement record, because this would be a duplication of information already represented in TU. The multi-domain approach to representing oncology assessment data was developed largely to reduce duplication of stored information.</a:t>
            </a:r>
            <a:endParaRPr lang="en-US" dirty="0">
              <a:solidFill>
                <a:schemeClr val="tx1"/>
              </a:solidFill>
            </a:endParaRPr>
          </a:p>
        </p:txBody>
      </p:sp>
      <p:sp>
        <p:nvSpPr>
          <p:cNvPr id="4" name="Rectangle 3"/>
          <p:cNvSpPr/>
          <p:nvPr/>
        </p:nvSpPr>
        <p:spPr>
          <a:xfrm>
            <a:off x="396240" y="3045470"/>
            <a:ext cx="10881360" cy="307777"/>
          </a:xfrm>
          <a:prstGeom prst="rect">
            <a:avLst/>
          </a:prstGeom>
        </p:spPr>
        <p:txBody>
          <a:bodyPr wrap="square">
            <a:spAutoFit/>
          </a:bodyPr>
          <a:lstStyle/>
          <a:p>
            <a:r>
              <a:rPr lang="en-US" b="1" dirty="0" smtClean="0">
                <a:solidFill>
                  <a:schemeClr val="tx1"/>
                </a:solidFill>
              </a:rPr>
              <a:t>One record per tumor measurement/assessment per visit per subject per assessor, Tabulation.</a:t>
            </a:r>
            <a:endParaRPr lang="en-US" dirty="0">
              <a:solidFill>
                <a:schemeClr val="tx1"/>
              </a:solidFill>
            </a:endParaRPr>
          </a:p>
        </p:txBody>
      </p:sp>
      <p:sp>
        <p:nvSpPr>
          <p:cNvPr id="5" name="Rectangle 4"/>
          <p:cNvSpPr/>
          <p:nvPr/>
        </p:nvSpPr>
        <p:spPr>
          <a:xfrm>
            <a:off x="411480" y="3379976"/>
            <a:ext cx="11353800" cy="2462213"/>
          </a:xfrm>
          <a:prstGeom prst="rect">
            <a:avLst/>
          </a:prstGeom>
        </p:spPr>
        <p:txBody>
          <a:bodyPr wrap="square">
            <a:spAutoFit/>
          </a:bodyPr>
          <a:lstStyle/>
          <a:p>
            <a:r>
              <a:rPr lang="en-US" dirty="0" smtClean="0">
                <a:solidFill>
                  <a:schemeClr val="tx1"/>
                </a:solidFill>
              </a:rPr>
              <a:t>1. TRLNKID is used to relate records in the TR domain to an identification record in TU domain. The organization of data across the TU and TR domains requires a RELREC relationship to link the related data rows.</a:t>
            </a:r>
          </a:p>
          <a:p>
            <a:r>
              <a:rPr lang="en-US" dirty="0" smtClean="0">
                <a:solidFill>
                  <a:schemeClr val="tx1"/>
                </a:solidFill>
              </a:rPr>
              <a:t>A dataset-to-dataset link would be the most appropriate linking mechanism. Utilizing one of the existing ID variables is not possible, because all three (GRPID, REFID &amp; SPID) may be used for other purposes per</a:t>
            </a:r>
          </a:p>
          <a:p>
            <a:r>
              <a:rPr lang="en-US" dirty="0" smtClean="0">
                <a:solidFill>
                  <a:schemeClr val="tx1"/>
                </a:solidFill>
              </a:rPr>
              <a:t>SDTM. The --LNKID variable is used for values that support a RELREC dataset-to-dataset relationship and to provide a unique code for each identified tumor/lesion.</a:t>
            </a:r>
          </a:p>
          <a:p>
            <a:r>
              <a:rPr lang="en-US" dirty="0" smtClean="0">
                <a:solidFill>
                  <a:schemeClr val="tx1"/>
                </a:solidFill>
              </a:rPr>
              <a:t>2. TRLNKGRP is used to relate records in the TR domain to a response assessment record in RS domain. The organization of data across the TR and RS domains requires a RELREC relationship to link the related data rows. A dataset-to-dataset link would be the most appropriate linking mechanism. Utilizing one of the existing ID variables is not possible because all three (GRPID, REFID &amp; SPID) may be used for other purposes per SDTM. The --LNKGRP variable is used for values that support a RELREC dataset-to-dataset relationship and to provide a unique code for each response and associated tumor/lesion measurements/assessments.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139</a:t>
            </a:fld>
            <a:endParaRPr lang="en-US"/>
          </a:p>
        </p:txBody>
      </p:sp>
      <p:sp>
        <p:nvSpPr>
          <p:cNvPr id="3" name="Rectangle 2"/>
          <p:cNvSpPr/>
          <p:nvPr/>
        </p:nvSpPr>
        <p:spPr>
          <a:xfrm>
            <a:off x="289560" y="229850"/>
            <a:ext cx="11551920" cy="1600438"/>
          </a:xfrm>
          <a:prstGeom prst="rect">
            <a:avLst/>
          </a:prstGeom>
        </p:spPr>
        <p:txBody>
          <a:bodyPr wrap="square">
            <a:spAutoFit/>
          </a:bodyPr>
          <a:lstStyle/>
          <a:p>
            <a:r>
              <a:rPr lang="en-US" dirty="0" smtClean="0"/>
              <a:t>3. TRTESTCD/TRTEST values for this domain are published as Controlled Terminology. The sponsor should not derive results for any test (e.g., "Percent Change From Nadir in Sum of Diameter") if the result was not collected. Tests would be included in the domain only if those data points have been collected on a CRF or have been supplied by an external assessor as part of an electronic data transfer. It is not intended that the sponsor would create derived records to supply those values in the TR domain. Derived records/results should be provided in the analysis dataset. It is important to recognize that when the investigator makes a clinical decision based on the data, either collected or presented via the data collection tool (i.e., derived in the EDC system), at a visit, the SDTM data set must represent the data values used in the decision-making process. Those data values should not be derived by the sponsor after the fact.</a:t>
            </a:r>
            <a:endParaRPr lang="en-US" dirty="0"/>
          </a:p>
        </p:txBody>
      </p:sp>
      <p:sp>
        <p:nvSpPr>
          <p:cNvPr id="4" name="Rectangle 3"/>
          <p:cNvSpPr/>
          <p:nvPr/>
        </p:nvSpPr>
        <p:spPr>
          <a:xfrm>
            <a:off x="335280" y="1861572"/>
            <a:ext cx="11399520" cy="1384995"/>
          </a:xfrm>
          <a:prstGeom prst="rect">
            <a:avLst/>
          </a:prstGeom>
        </p:spPr>
        <p:txBody>
          <a:bodyPr wrap="square">
            <a:spAutoFit/>
          </a:bodyPr>
          <a:lstStyle/>
          <a:p>
            <a:r>
              <a:rPr lang="en-US" dirty="0" smtClean="0"/>
              <a:t>4. In order to support data value standardization it is sometimes appropriate to standardize an original result value in TRORRES to a standardized result value in TRSTRESC and TRSTRESN. For example, in the published RECIST criteria, a standardized value of 5 mm is used, in the calculation to determine response, when a tumor in "too small to measure". The original or collected value "TOO SMALL TO MEASURE” should be represented in the TRORRES variable and the standardized value should be represented in the TRSTRESC and TRSTRESN variables. The information should be represented on a single row of data showing the standardization between the original result, TRORRES, and the standard results, TRSTRESC/TRSTRESN, as follows:</a:t>
            </a:r>
            <a:endParaRPr lang="en-US" dirty="0"/>
          </a:p>
        </p:txBody>
      </p:sp>
      <p:pic>
        <p:nvPicPr>
          <p:cNvPr id="8194" name="Picture 2"/>
          <p:cNvPicPr>
            <a:picLocks noChangeAspect="1" noChangeArrowheads="1"/>
          </p:cNvPicPr>
          <p:nvPr/>
        </p:nvPicPr>
        <p:blipFill>
          <a:blip r:embed="rId2"/>
          <a:srcRect/>
          <a:stretch>
            <a:fillRect/>
          </a:stretch>
        </p:blipFill>
        <p:spPr bwMode="auto">
          <a:xfrm>
            <a:off x="430530" y="3217544"/>
            <a:ext cx="11045190" cy="497295"/>
          </a:xfrm>
          <a:prstGeom prst="rect">
            <a:avLst/>
          </a:prstGeom>
          <a:noFill/>
          <a:ln w="9525">
            <a:noFill/>
            <a:miter lim="800000"/>
            <a:headEnd/>
            <a:tailEnd/>
          </a:ln>
          <a:effectLst/>
        </p:spPr>
      </p:pic>
      <p:sp>
        <p:nvSpPr>
          <p:cNvPr id="6" name="Rectangle 5"/>
          <p:cNvSpPr/>
          <p:nvPr/>
        </p:nvSpPr>
        <p:spPr>
          <a:xfrm>
            <a:off x="396240" y="3742998"/>
            <a:ext cx="11140440" cy="2462213"/>
          </a:xfrm>
          <a:prstGeom prst="rect">
            <a:avLst/>
          </a:prstGeom>
        </p:spPr>
        <p:txBody>
          <a:bodyPr wrap="square">
            <a:spAutoFit/>
          </a:bodyPr>
          <a:lstStyle/>
          <a:p>
            <a:r>
              <a:rPr lang="en-US" dirty="0" smtClean="0"/>
              <a:t>5. The Acceptance Flag variable (TRACPTFL) identifies those records that have been determined to be the accepted assessments/measurements by an independent assessor. This flag would be provided by an independent assessor and when multiple assessors (e.g., "RADIOLOGIST 1", "RADIOLOGIST 2", "ADJUDICATOR") provide assessments or evaluations at the same time point or an overall evaluation. This flag should not be used by a sponsor for any other purpose, i.e., it is not expected that the TRACPTFL flag would be populated by the sponsor. Instead, that type of record selection should be handled in the analysis dataset.</a:t>
            </a:r>
          </a:p>
          <a:p>
            <a:r>
              <a:rPr lang="en-US" dirty="0" smtClean="0"/>
              <a:t>6. The Evaluator Specified variable (TREVALID) is used in conjunction with TREVAL to provide additional detail of who is providing measurements or assessments. For example TREVAL = "INDEPENDENT ASSESSOR" and TREVALID = "RADIOLOGIST 1". The TREVALID variable is to Controlled Terminology. TREVAL </a:t>
            </a:r>
            <a:r>
              <a:rPr lang="en-US" i="1" dirty="0" smtClean="0"/>
              <a:t>must also be populated when TREVALID is populated.</a:t>
            </a:r>
          </a:p>
          <a:p>
            <a:r>
              <a:rPr lang="en-US" dirty="0" smtClean="0"/>
              <a:t>7. When additional data are collected about a procedure (e.g., imaging procedure) from which tumor/lesion results are determined, the data about the procedure is stored in the PR domain and the link between the tumor/lesion results and the procedure should be recorded using RELREC.</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6d33df7961_0_12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Other Important terminologies contd</a:t>
            </a:r>
            <a:r>
              <a:rPr lang="en-US" dirty="0" smtClean="0"/>
              <a:t>...</a:t>
            </a:r>
            <a:endParaRPr dirty="0"/>
          </a:p>
        </p:txBody>
      </p:sp>
      <p:sp>
        <p:nvSpPr>
          <p:cNvPr id="2" name="Text Placeholder 1"/>
          <p:cNvSpPr>
            <a:spLocks noGrp="1"/>
          </p:cNvSpPr>
          <p:nvPr>
            <p:ph type="body" idx="1"/>
          </p:nvPr>
        </p:nvSpPr>
        <p:spPr/>
        <p:txBody>
          <a:bodyPr/>
          <a:lstStyle/>
          <a:p>
            <a:pPr marL="0" lvl="0" indent="0">
              <a:spcBef>
                <a:spcPts val="0"/>
              </a:spcBef>
            </a:pPr>
            <a:endParaRPr lang="en-US" sz="1800" dirty="0"/>
          </a:p>
          <a:p>
            <a:pPr marL="0" lvl="0" indent="0">
              <a:spcBef>
                <a:spcPts val="0"/>
              </a:spcBef>
            </a:pPr>
            <a:endParaRPr lang="en-US" sz="1800" dirty="0"/>
          </a:p>
          <a:p>
            <a:endParaRPr lang="en-IN" sz="1800" dirty="0"/>
          </a:p>
        </p:txBody>
      </p:sp>
      <p:sp>
        <p:nvSpPr>
          <p:cNvPr id="4" name="TextBox 3"/>
          <p:cNvSpPr txBox="1"/>
          <p:nvPr/>
        </p:nvSpPr>
        <p:spPr>
          <a:xfrm>
            <a:off x="1005840" y="1082040"/>
            <a:ext cx="10561320" cy="5355312"/>
          </a:xfrm>
          <a:prstGeom prst="rect">
            <a:avLst/>
          </a:prstGeom>
          <a:noFill/>
        </p:spPr>
        <p:txBody>
          <a:bodyPr wrap="square" rtlCol="0">
            <a:spAutoFit/>
          </a:bodyPr>
          <a:lstStyle/>
          <a:p>
            <a:r>
              <a:rPr lang="en-US" sz="1800" b="1" dirty="0" smtClean="0">
                <a:latin typeface="Roboto Slab" charset="0"/>
                <a:ea typeface="Roboto Slab" charset="0"/>
              </a:rPr>
              <a:t>Define-XML.</a:t>
            </a:r>
            <a:r>
              <a:rPr lang="en-US" sz="1800" dirty="0" smtClean="0">
                <a:latin typeface="Roboto Slab" charset="0"/>
                <a:ea typeface="Roboto Slab" charset="0"/>
              </a:rPr>
              <a:t> Previously known as the “Case Report Tabulation Data Definition Specification,” Define-XML is the replacement model for the old data definition file (define.pdf) sent to the FDA with electronic submissions. Define-XML is based on the CDISC Operational Data Model (ODM) and is intended to provide a machine-readable version of define.pdf via define.xml. Because define.xml is a machine-readable file, the metadata about the submission data sets can easily be read by computer applications. This enables the FDA to work more easily with the data submitted to it. It may also enable you to do your work more efficiently and effectively if you are able to leverage your metadata.</a:t>
            </a:r>
          </a:p>
          <a:p>
            <a:r>
              <a:rPr lang="en-US" sz="1800" b="1" dirty="0" smtClean="0">
                <a:latin typeface="Roboto Slab" charset="0"/>
                <a:ea typeface="Roboto Slab" charset="0"/>
              </a:rPr>
              <a:t>Protocol: </a:t>
            </a:r>
            <a:r>
              <a:rPr lang="en-US" sz="1800" dirty="0" smtClean="0">
                <a:latin typeface="Roboto Slab" charset="0"/>
                <a:ea typeface="Roboto Slab" charset="0"/>
              </a:rPr>
              <a:t> The protocol describes the device or medication to be used, the patient populations under study, the statistical plan of the clinical trial, and the details of the disease state. If you want to understand the disease state or indication further, you may want to seek out a clinical investigator of the clinical trial or do some further reading about the disease.</a:t>
            </a:r>
          </a:p>
          <a:p>
            <a:r>
              <a:rPr lang="en-US" sz="1800" dirty="0" smtClean="0">
                <a:latin typeface="Roboto Slab" charset="0"/>
                <a:ea typeface="Roboto Slab" charset="0"/>
              </a:rPr>
              <a:t>The </a:t>
            </a:r>
            <a:r>
              <a:rPr lang="en-US" sz="1800" b="1" dirty="0" smtClean="0">
                <a:latin typeface="Roboto Slab" charset="0"/>
                <a:ea typeface="Roboto Slab" charset="0"/>
              </a:rPr>
              <a:t>SAP (statistical analysis plan)</a:t>
            </a:r>
            <a:r>
              <a:rPr lang="en-US" sz="1800" dirty="0" smtClean="0">
                <a:latin typeface="Roboto Slab" charset="0"/>
                <a:ea typeface="Roboto Slab" charset="0"/>
              </a:rPr>
              <a:t>  is a very detailed document, separate from the protocol, that describes how the clinical trial data will be analyzed. The SAP presents the entire statistical analysis in considerable detail. The SAP describes which inferential analyses will be done, defines the study population, presents data windowing or other special data handling rules, and often includes draft output shells that show precisely which tables, listings, and graphs will be provided in the reporting.</a:t>
            </a:r>
          </a:p>
          <a:p>
            <a:r>
              <a:rPr lang="en-US" sz="1800" dirty="0" smtClean="0">
                <a:latin typeface="Roboto Slab" charset="0"/>
                <a:ea typeface="Roboto Slab" charset="0"/>
              </a:rPr>
              <a:t> </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140</a:t>
            </a:fld>
            <a:endParaRPr lang="en-US"/>
          </a:p>
        </p:txBody>
      </p:sp>
      <p:pic>
        <p:nvPicPr>
          <p:cNvPr id="9218" name="Picture 2"/>
          <p:cNvPicPr>
            <a:picLocks noChangeAspect="1" noChangeArrowheads="1"/>
          </p:cNvPicPr>
          <p:nvPr/>
        </p:nvPicPr>
        <p:blipFill>
          <a:blip r:embed="rId2"/>
          <a:srcRect/>
          <a:stretch>
            <a:fillRect/>
          </a:stretch>
        </p:blipFill>
        <p:spPr bwMode="auto">
          <a:xfrm>
            <a:off x="248603" y="237173"/>
            <a:ext cx="11684317" cy="4498859"/>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141</a:t>
            </a:fld>
            <a:endParaRPr lang="en-US"/>
          </a:p>
        </p:txBody>
      </p:sp>
      <p:sp>
        <p:nvSpPr>
          <p:cNvPr id="3" name="Rectangle 2"/>
          <p:cNvSpPr/>
          <p:nvPr/>
        </p:nvSpPr>
        <p:spPr>
          <a:xfrm>
            <a:off x="320040" y="299145"/>
            <a:ext cx="11536680" cy="954107"/>
          </a:xfrm>
          <a:prstGeom prst="rect">
            <a:avLst/>
          </a:prstGeom>
        </p:spPr>
        <p:txBody>
          <a:bodyPr wrap="square">
            <a:spAutoFit/>
          </a:bodyPr>
          <a:lstStyle/>
          <a:p>
            <a:r>
              <a:rPr lang="en-US" b="1" dirty="0" smtClean="0">
                <a:solidFill>
                  <a:schemeClr val="tx1"/>
                </a:solidFill>
              </a:rPr>
              <a:t>Vital Signs</a:t>
            </a:r>
          </a:p>
          <a:p>
            <a:r>
              <a:rPr lang="en-US" b="1" dirty="0" smtClean="0">
                <a:solidFill>
                  <a:schemeClr val="tx1"/>
                </a:solidFill>
              </a:rPr>
              <a:t>VS – Description/Overview</a:t>
            </a:r>
          </a:p>
          <a:p>
            <a:r>
              <a:rPr lang="en-US" dirty="0" smtClean="0">
                <a:solidFill>
                  <a:schemeClr val="tx1"/>
                </a:solidFill>
              </a:rPr>
              <a:t>A findings domain that contains measurements including but not limited to blood pressure, temperature, respiration, body surface area, body mass index, height and weight.</a:t>
            </a:r>
            <a:endParaRPr lang="en-US" dirty="0">
              <a:solidFill>
                <a:schemeClr val="tx1"/>
              </a:solidFill>
            </a:endParaRPr>
          </a:p>
        </p:txBody>
      </p:sp>
      <p:sp>
        <p:nvSpPr>
          <p:cNvPr id="4" name="Rectangle 3"/>
          <p:cNvSpPr/>
          <p:nvPr/>
        </p:nvSpPr>
        <p:spPr>
          <a:xfrm>
            <a:off x="381000" y="1231910"/>
            <a:ext cx="11140440" cy="307777"/>
          </a:xfrm>
          <a:prstGeom prst="rect">
            <a:avLst/>
          </a:prstGeom>
        </p:spPr>
        <p:txBody>
          <a:bodyPr wrap="square">
            <a:spAutoFit/>
          </a:bodyPr>
          <a:lstStyle/>
          <a:p>
            <a:r>
              <a:rPr lang="en-US" b="1" dirty="0" smtClean="0">
                <a:solidFill>
                  <a:schemeClr val="tx1"/>
                </a:solidFill>
              </a:rPr>
              <a:t>One record per vital sign measurement per time point per visit per subject, Tabulation.</a:t>
            </a:r>
            <a:endParaRPr lang="en-US" dirty="0">
              <a:solidFill>
                <a:schemeClr val="tx1"/>
              </a:solidFill>
            </a:endParaRPr>
          </a:p>
        </p:txBody>
      </p:sp>
      <p:pic>
        <p:nvPicPr>
          <p:cNvPr id="10242" name="Picture 2"/>
          <p:cNvPicPr>
            <a:picLocks noChangeAspect="1" noChangeArrowheads="1"/>
          </p:cNvPicPr>
          <p:nvPr/>
        </p:nvPicPr>
        <p:blipFill>
          <a:blip r:embed="rId2"/>
          <a:srcRect/>
          <a:stretch>
            <a:fillRect/>
          </a:stretch>
        </p:blipFill>
        <p:spPr bwMode="auto">
          <a:xfrm>
            <a:off x="1019174" y="1760194"/>
            <a:ext cx="9694545" cy="5097806"/>
          </a:xfrm>
          <a:prstGeom prst="rect">
            <a:avLst/>
          </a:prstGeom>
          <a:noFill/>
          <a:ln w="9525">
            <a:noFill/>
            <a:miter lim="800000"/>
            <a:headEnd/>
            <a:tailEnd/>
          </a:ln>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142</a:t>
            </a:fld>
            <a:endParaRPr lang="en-US"/>
          </a:p>
        </p:txBody>
      </p:sp>
      <p:sp>
        <p:nvSpPr>
          <p:cNvPr id="6" name="Rectangle 5"/>
          <p:cNvSpPr/>
          <p:nvPr/>
        </p:nvSpPr>
        <p:spPr>
          <a:xfrm>
            <a:off x="198120" y="268665"/>
            <a:ext cx="11734800" cy="738664"/>
          </a:xfrm>
          <a:prstGeom prst="rect">
            <a:avLst/>
          </a:prstGeom>
        </p:spPr>
        <p:txBody>
          <a:bodyPr wrap="square">
            <a:spAutoFit/>
          </a:bodyPr>
          <a:lstStyle/>
          <a:p>
            <a:r>
              <a:rPr lang="en-US" b="1" dirty="0" smtClean="0">
                <a:solidFill>
                  <a:schemeClr val="tx1"/>
                </a:solidFill>
              </a:rPr>
              <a:t>Findings About Events or Interventions</a:t>
            </a:r>
          </a:p>
          <a:p>
            <a:r>
              <a:rPr lang="en-US" dirty="0" smtClean="0">
                <a:solidFill>
                  <a:schemeClr val="tx1"/>
                </a:solidFill>
              </a:rPr>
              <a:t>Findings About Events or Interventions is a specialization of the Findings General Observation Class. As such, it shares all qualities and conventions of Findings observations but is specialized by the addition of the –OBJ variable.</a:t>
            </a:r>
            <a:endParaRPr lang="en-US" dirty="0">
              <a:solidFill>
                <a:schemeClr val="tx1"/>
              </a:solidFill>
            </a:endParaRPr>
          </a:p>
        </p:txBody>
      </p:sp>
      <p:sp>
        <p:nvSpPr>
          <p:cNvPr id="7" name="Rectangle 6"/>
          <p:cNvSpPr/>
          <p:nvPr/>
        </p:nvSpPr>
        <p:spPr>
          <a:xfrm>
            <a:off x="259080" y="1017508"/>
            <a:ext cx="11475720" cy="523220"/>
          </a:xfrm>
          <a:prstGeom prst="rect">
            <a:avLst/>
          </a:prstGeom>
        </p:spPr>
        <p:txBody>
          <a:bodyPr wrap="square">
            <a:spAutoFit/>
          </a:bodyPr>
          <a:lstStyle/>
          <a:p>
            <a:r>
              <a:rPr lang="en-US" dirty="0" smtClean="0">
                <a:solidFill>
                  <a:schemeClr val="tx1"/>
                </a:solidFill>
              </a:rPr>
              <a:t>A findings domain that contains the findings about an event or intervention that cannot be represented within an events or interventions domain record or as a supplemental qualifier.</a:t>
            </a:r>
            <a:endParaRPr lang="en-US" dirty="0">
              <a:solidFill>
                <a:schemeClr val="tx1"/>
              </a:solidFill>
            </a:endParaRPr>
          </a:p>
        </p:txBody>
      </p:sp>
      <p:sp>
        <p:nvSpPr>
          <p:cNvPr id="8" name="Rectangle 7"/>
          <p:cNvSpPr/>
          <p:nvPr/>
        </p:nvSpPr>
        <p:spPr>
          <a:xfrm>
            <a:off x="289560" y="1531382"/>
            <a:ext cx="11308080" cy="1815882"/>
          </a:xfrm>
          <a:prstGeom prst="rect">
            <a:avLst/>
          </a:prstGeom>
        </p:spPr>
        <p:txBody>
          <a:bodyPr wrap="square">
            <a:spAutoFit/>
          </a:bodyPr>
          <a:lstStyle/>
          <a:p>
            <a:r>
              <a:rPr lang="en-US" b="1" dirty="0" smtClean="0">
                <a:solidFill>
                  <a:schemeClr val="tx1"/>
                </a:solidFill>
              </a:rPr>
              <a:t>When to Use Findings About</a:t>
            </a:r>
          </a:p>
          <a:p>
            <a:r>
              <a:rPr lang="en-US" dirty="0" smtClean="0">
                <a:solidFill>
                  <a:schemeClr val="tx1"/>
                </a:solidFill>
              </a:rPr>
              <a:t>It is intended, as its name implies, to be used when collected data represent "findings about" an Event or Intervention that cannot be represented within an Event or Intervention record or as a Supplemental Qualifier to such a record. Examples include the following:</a:t>
            </a:r>
          </a:p>
          <a:p>
            <a:r>
              <a:rPr lang="en-US" dirty="0" smtClean="0">
                <a:solidFill>
                  <a:schemeClr val="tx1"/>
                </a:solidFill>
              </a:rPr>
              <a:t>Data or observations that have different timing from an associated Event or Intervention as a whole:</a:t>
            </a:r>
          </a:p>
          <a:p>
            <a:r>
              <a:rPr lang="en-US" dirty="0" smtClean="0">
                <a:solidFill>
                  <a:schemeClr val="tx1"/>
                </a:solidFill>
              </a:rPr>
              <a:t>For example, if severity of an AE is collected at scheduled time points (e.g., per visit) throughout the duration of the AE, the severities have timing that are different from that of the AE as a whole. Instead, the collected severities represent "snapshots" of the AE over time.</a:t>
            </a:r>
          </a:p>
          <a:p>
            <a:r>
              <a:rPr lang="en-US" dirty="0" smtClean="0">
                <a:solidFill>
                  <a:schemeClr val="tx1"/>
                </a:solidFill>
              </a:rPr>
              <a:t>Data or observations about an Event or Intervention which have Qualifiers of their own that can be represented in Findings variables (e.g., units, method):</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143</a:t>
            </a:fld>
            <a:endParaRPr lang="en-US"/>
          </a:p>
        </p:txBody>
      </p:sp>
      <p:sp>
        <p:nvSpPr>
          <p:cNvPr id="3" name="Rectangle 2"/>
          <p:cNvSpPr/>
          <p:nvPr/>
        </p:nvSpPr>
        <p:spPr>
          <a:xfrm>
            <a:off x="350520" y="525929"/>
            <a:ext cx="11414760" cy="4832092"/>
          </a:xfrm>
          <a:prstGeom prst="rect">
            <a:avLst/>
          </a:prstGeom>
        </p:spPr>
        <p:txBody>
          <a:bodyPr wrap="square">
            <a:spAutoFit/>
          </a:bodyPr>
          <a:lstStyle/>
          <a:p>
            <a:r>
              <a:rPr lang="en-US" dirty="0" smtClean="0">
                <a:solidFill>
                  <a:schemeClr val="tx1"/>
                </a:solidFill>
              </a:rPr>
              <a:t>These Qualifiers can be grouped together in the same record to more accurately describe their context and meaning (rather than being represented by multiple Supplemental Qualifier records). For example, if the size of a rash is measured, then the result and measurement unit (e.g., centimeters or inches) can be represented in the Findings About domain in a single record, while other information regarding the rash</a:t>
            </a:r>
          </a:p>
          <a:p>
            <a:r>
              <a:rPr lang="en-US" dirty="0" smtClean="0">
                <a:solidFill>
                  <a:schemeClr val="tx1"/>
                </a:solidFill>
              </a:rPr>
              <a:t>(e.g., start and end times), if collected would appear in an Event record.</a:t>
            </a:r>
          </a:p>
          <a:p>
            <a:endParaRPr lang="en-US" dirty="0" smtClean="0">
              <a:solidFill>
                <a:schemeClr val="tx1"/>
              </a:solidFill>
            </a:endParaRPr>
          </a:p>
          <a:p>
            <a:r>
              <a:rPr lang="en-US" dirty="0" smtClean="0">
                <a:solidFill>
                  <a:schemeClr val="tx1"/>
                </a:solidFill>
              </a:rPr>
              <a:t>Data or observations about an Event or Intervention for which no Event or Intervention record has been collected or created:</a:t>
            </a:r>
          </a:p>
          <a:p>
            <a:r>
              <a:rPr lang="en-US" dirty="0" smtClean="0">
                <a:solidFill>
                  <a:schemeClr val="tx1"/>
                </a:solidFill>
              </a:rPr>
              <a:t>For example, if details about a condition (e.g., primary diagnosis) are collected, but the condition was not collected as Medical History because it was a prerequisite for study participation, then the data can be represented as results in the Findings About domain, and the condition as the Object of the Observation (see Section 6.4.3, Variables Unique To Findings About).</a:t>
            </a:r>
          </a:p>
          <a:p>
            <a:endParaRPr lang="en-US" dirty="0" smtClean="0">
              <a:solidFill>
                <a:schemeClr val="tx1"/>
              </a:solidFill>
            </a:endParaRPr>
          </a:p>
          <a:p>
            <a:r>
              <a:rPr lang="en-US" dirty="0" smtClean="0">
                <a:solidFill>
                  <a:schemeClr val="tx1"/>
                </a:solidFill>
              </a:rPr>
              <a:t>Data or information about an Event or Intervention that indicate the occurrence of related symptoms or therapies:</a:t>
            </a:r>
          </a:p>
          <a:p>
            <a:r>
              <a:rPr lang="en-US" dirty="0" smtClean="0">
                <a:solidFill>
                  <a:schemeClr val="tx1"/>
                </a:solidFill>
              </a:rPr>
              <a:t>Depending on the Sponsor's definitions of reportable events or interventions and regulatory agreements, representing occurrence observations in either the Findings About domain or the appropriate Event or Intervention domain(s) is at the Sponsor's discretion. For example, in a migraine study, when symptoms related to a migraine event are queried and their occurrence is not considered either an AE or a record to</a:t>
            </a:r>
          </a:p>
          <a:p>
            <a:r>
              <a:rPr lang="en-US" dirty="0" smtClean="0">
                <a:solidFill>
                  <a:schemeClr val="tx1"/>
                </a:solidFill>
              </a:rPr>
              <a:t>be represented in another Events domain, then the symptoms can be represented in the Findings About domain.</a:t>
            </a:r>
          </a:p>
          <a:p>
            <a:r>
              <a:rPr lang="en-US" dirty="0" smtClean="0">
                <a:solidFill>
                  <a:schemeClr val="tx1"/>
                </a:solidFill>
              </a:rPr>
              <a:t>Data or information that indicate the occurrence of pre-specified AEs:</a:t>
            </a:r>
          </a:p>
          <a:p>
            <a:endParaRPr lang="en-US" dirty="0" smtClean="0">
              <a:solidFill>
                <a:schemeClr val="tx1"/>
              </a:solidFill>
            </a:endParaRPr>
          </a:p>
          <a:p>
            <a:r>
              <a:rPr lang="en-US" dirty="0" smtClean="0">
                <a:solidFill>
                  <a:schemeClr val="tx1"/>
                </a:solidFill>
              </a:rPr>
              <a:t>Since there is a requirement that every record in the AE domain represent an event that actually occurred, AE probing questions that are answered in the negative (e.g., did not occur, unknown, not done) cannot be stored in the AE domain. Therefore, answers to probing questions about the occurrence of pre-specified adverse events can be stored in the Findings About domain, and for each positive response (i.e., where</a:t>
            </a:r>
          </a:p>
          <a:p>
            <a:r>
              <a:rPr lang="en-US" dirty="0" smtClean="0">
                <a:solidFill>
                  <a:schemeClr val="tx1"/>
                </a:solidFill>
              </a:rPr>
              <a:t>occurrence indicates yes) there should be a record reflected in the AE domain. The Findings About record and the AE record may be linked via RELREC.</a:t>
            </a:r>
            <a:endParaRPr lang="en-US" dirty="0">
              <a:solidFill>
                <a:schemeClr val="tx1"/>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144</a:t>
            </a:fld>
            <a:endParaRPr lang="en-US"/>
          </a:p>
        </p:txBody>
      </p:sp>
      <p:sp>
        <p:nvSpPr>
          <p:cNvPr id="3" name="Rectangle 2"/>
          <p:cNvSpPr/>
          <p:nvPr/>
        </p:nvSpPr>
        <p:spPr>
          <a:xfrm>
            <a:off x="289560" y="273487"/>
            <a:ext cx="11612880" cy="2031325"/>
          </a:xfrm>
          <a:prstGeom prst="rect">
            <a:avLst/>
          </a:prstGeom>
        </p:spPr>
        <p:txBody>
          <a:bodyPr wrap="square">
            <a:spAutoFit/>
          </a:bodyPr>
          <a:lstStyle/>
          <a:p>
            <a:r>
              <a:rPr lang="en-US" b="1" dirty="0" smtClean="0">
                <a:solidFill>
                  <a:schemeClr val="tx1"/>
                </a:solidFill>
              </a:rPr>
              <a:t>Naming Findings About Domains</a:t>
            </a:r>
          </a:p>
          <a:p>
            <a:r>
              <a:rPr lang="en-US" dirty="0" smtClean="0">
                <a:solidFill>
                  <a:schemeClr val="tx1"/>
                </a:solidFill>
              </a:rPr>
              <a:t>Findings About domains are defined to store Findings About Events or Interventions. Sponsors may choose to represent Findings About data collected in the study in a single FA dataset (potentially splitting the FA domain into physically separate datasets following the guidance described in Section 4.1.6, Additional Guidance on Dataset Naming), or separate datasets assigning unique custom 2-character domain codes following the</a:t>
            </a:r>
          </a:p>
          <a:p>
            <a:r>
              <a:rPr lang="fr-FR" dirty="0" smtClean="0">
                <a:solidFill>
                  <a:schemeClr val="tx1"/>
                </a:solidFill>
              </a:rPr>
              <a:t>SR (Skin </a:t>
            </a:r>
            <a:r>
              <a:rPr lang="fr-FR" dirty="0" err="1" smtClean="0">
                <a:solidFill>
                  <a:schemeClr val="tx1"/>
                </a:solidFill>
              </a:rPr>
              <a:t>Response</a:t>
            </a:r>
            <a:r>
              <a:rPr lang="fr-FR" dirty="0" smtClean="0">
                <a:solidFill>
                  <a:schemeClr val="tx1"/>
                </a:solidFill>
              </a:rPr>
              <a:t>) </a:t>
            </a:r>
            <a:r>
              <a:rPr lang="fr-FR" dirty="0" err="1" smtClean="0">
                <a:solidFill>
                  <a:schemeClr val="tx1"/>
                </a:solidFill>
              </a:rPr>
              <a:t>domain</a:t>
            </a:r>
            <a:r>
              <a:rPr lang="fr-FR" dirty="0" smtClean="0">
                <a:solidFill>
                  <a:schemeClr val="tx1"/>
                </a:solidFill>
              </a:rPr>
              <a:t> </a:t>
            </a:r>
            <a:r>
              <a:rPr lang="fr-FR" dirty="0" err="1" smtClean="0">
                <a:solidFill>
                  <a:schemeClr val="tx1"/>
                </a:solidFill>
              </a:rPr>
              <a:t>example</a:t>
            </a:r>
            <a:r>
              <a:rPr lang="fr-FR" dirty="0" smtClean="0">
                <a:solidFill>
                  <a:schemeClr val="tx1"/>
                </a:solidFill>
              </a:rPr>
              <a:t>.</a:t>
            </a:r>
          </a:p>
          <a:p>
            <a:r>
              <a:rPr lang="en-US" dirty="0" smtClean="0">
                <a:solidFill>
                  <a:schemeClr val="tx1"/>
                </a:solidFill>
              </a:rPr>
              <a:t>For example, if Findings About clinical events and Findings About medical history are collected in a study, they could be represented as either:</a:t>
            </a:r>
          </a:p>
          <a:p>
            <a:r>
              <a:rPr lang="en-US" dirty="0" smtClean="0">
                <a:solidFill>
                  <a:schemeClr val="tx1"/>
                </a:solidFill>
              </a:rPr>
              <a:t>1. A single FA domain, perhaps separated with different FACAT and/or FASCAT values</a:t>
            </a:r>
          </a:p>
          <a:p>
            <a:r>
              <a:rPr lang="en-US" dirty="0" smtClean="0">
                <a:solidFill>
                  <a:schemeClr val="tx1"/>
                </a:solidFill>
              </a:rPr>
              <a:t>2. A split FA domain following the guidance in Section 4.1.7, Splitting Domains, where:</a:t>
            </a:r>
          </a:p>
          <a:p>
            <a:r>
              <a:rPr lang="en-US" dirty="0" smtClean="0">
                <a:solidFill>
                  <a:schemeClr val="tx1"/>
                </a:solidFill>
              </a:rPr>
              <a:t>The DOMAIN value would be "FA"</a:t>
            </a:r>
            <a:endParaRPr lang="en-US" dirty="0">
              <a:solidFill>
                <a:schemeClr val="tx1"/>
              </a:solidFill>
            </a:endParaRPr>
          </a:p>
        </p:txBody>
      </p:sp>
      <p:sp>
        <p:nvSpPr>
          <p:cNvPr id="4" name="Rectangle 3"/>
          <p:cNvSpPr/>
          <p:nvPr/>
        </p:nvSpPr>
        <p:spPr>
          <a:xfrm>
            <a:off x="320040" y="2456795"/>
            <a:ext cx="11506200" cy="4185761"/>
          </a:xfrm>
          <a:prstGeom prst="rect">
            <a:avLst/>
          </a:prstGeom>
        </p:spPr>
        <p:txBody>
          <a:bodyPr wrap="square">
            <a:spAutoFit/>
          </a:bodyPr>
          <a:lstStyle/>
          <a:p>
            <a:r>
              <a:rPr lang="en-US" dirty="0" smtClean="0">
                <a:solidFill>
                  <a:schemeClr val="tx1"/>
                </a:solidFill>
              </a:rPr>
              <a:t>Variables that require a prefix would use "FA"</a:t>
            </a:r>
          </a:p>
          <a:p>
            <a:r>
              <a:rPr lang="en-US" dirty="0" smtClean="0">
                <a:solidFill>
                  <a:schemeClr val="tx1"/>
                </a:solidFill>
              </a:rPr>
              <a:t>The dataset names would be the domain name plus up to two additional characters indicating the parent domain (e.g., FACE for the Findings About clinical events and FAMH for findings about medical history).</a:t>
            </a:r>
          </a:p>
          <a:p>
            <a:r>
              <a:rPr lang="en-US" dirty="0" smtClean="0">
                <a:solidFill>
                  <a:schemeClr val="tx1"/>
                </a:solidFill>
              </a:rPr>
              <a:t>FASEQ must be unique within USUBJID for all records across the split datasets.</a:t>
            </a:r>
          </a:p>
          <a:p>
            <a:r>
              <a:rPr lang="en-US" dirty="0" smtClean="0">
                <a:solidFill>
                  <a:schemeClr val="tx1"/>
                </a:solidFill>
              </a:rPr>
              <a:t>Supplemental Qualifier datasets would need to be managed at the split-file level, for example, </a:t>
            </a:r>
            <a:r>
              <a:rPr lang="en-US" i="1" dirty="0" smtClean="0">
                <a:solidFill>
                  <a:schemeClr val="tx1"/>
                </a:solidFill>
              </a:rPr>
              <a:t>suppface.xpt and suppfamh.xpt. Within each supplemental qualifier dataset, RDOMAIN would be "FA".</a:t>
            </a:r>
          </a:p>
          <a:p>
            <a:r>
              <a:rPr lang="en-US" dirty="0" smtClean="0">
                <a:solidFill>
                  <a:schemeClr val="tx1"/>
                </a:solidFill>
              </a:rPr>
              <a:t>If a dataset-level RELREC is defined (e.g., between the CE and FACE datasets), then RDOMAIN may contain up to four characters to  effectively describe the relationship between the CE parent records with the FACE child records.</a:t>
            </a:r>
          </a:p>
          <a:p>
            <a:endParaRPr lang="en-US" dirty="0" smtClean="0">
              <a:solidFill>
                <a:schemeClr val="tx1"/>
              </a:solidFill>
            </a:endParaRPr>
          </a:p>
          <a:p>
            <a:r>
              <a:rPr lang="en-US" dirty="0" smtClean="0">
                <a:solidFill>
                  <a:schemeClr val="tx1"/>
                </a:solidFill>
              </a:rPr>
              <a:t>3. Separate domains where:</a:t>
            </a:r>
          </a:p>
          <a:p>
            <a:r>
              <a:rPr lang="en-US" dirty="0" smtClean="0">
                <a:solidFill>
                  <a:schemeClr val="tx1"/>
                </a:solidFill>
              </a:rPr>
              <a:t>The DOMAIN value is sponsor defined and does not begin with FA, following the example of the Skin Response domain, which has a domain code of SR.</a:t>
            </a:r>
          </a:p>
          <a:p>
            <a:r>
              <a:rPr lang="en-US" dirty="0" smtClean="0">
                <a:solidFill>
                  <a:schemeClr val="tx1"/>
                </a:solidFill>
              </a:rPr>
              <a:t>All published Findings About guidance applies, specifically:</a:t>
            </a:r>
          </a:p>
          <a:p>
            <a:r>
              <a:rPr lang="en-US" dirty="0" smtClean="0">
                <a:solidFill>
                  <a:schemeClr val="tx1"/>
                </a:solidFill>
              </a:rPr>
              <a:t>The --OBJ variable cannot be added to a standard findings domain. A domain is either a Findings domain or Findings About domain, not one or the other depending on situations.</a:t>
            </a:r>
          </a:p>
          <a:p>
            <a:r>
              <a:rPr lang="en-US" dirty="0" smtClean="0">
                <a:solidFill>
                  <a:schemeClr val="tx1"/>
                </a:solidFill>
              </a:rPr>
              <a:t>When the --OBJ variable is included in a domain, this identifies it as a Findings About domain, and the --OBJ variable must be populated for all records.</a:t>
            </a:r>
          </a:p>
          <a:p>
            <a:r>
              <a:rPr lang="en-US" dirty="0" smtClean="0">
                <a:solidFill>
                  <a:schemeClr val="tx1"/>
                </a:solidFill>
              </a:rPr>
              <a:t>All published domain guidance applies, specifically:</a:t>
            </a:r>
          </a:p>
          <a:p>
            <a:r>
              <a:rPr lang="en-US" dirty="0" smtClean="0">
                <a:solidFill>
                  <a:schemeClr val="tx1"/>
                </a:solidFill>
              </a:rPr>
              <a:t>Variables that require a prefix would use the 2-character domain code chosen.</a:t>
            </a:r>
            <a:endParaRPr lang="en-US" dirty="0">
              <a:solidFill>
                <a:schemeClr val="tx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145</a:t>
            </a:fld>
            <a:endParaRPr lang="en-US"/>
          </a:p>
        </p:txBody>
      </p:sp>
      <p:sp>
        <p:nvSpPr>
          <p:cNvPr id="3" name="Rectangle 2"/>
          <p:cNvSpPr/>
          <p:nvPr/>
        </p:nvSpPr>
        <p:spPr>
          <a:xfrm>
            <a:off x="213360" y="193507"/>
            <a:ext cx="11673840" cy="738664"/>
          </a:xfrm>
          <a:prstGeom prst="rect">
            <a:avLst/>
          </a:prstGeom>
        </p:spPr>
        <p:txBody>
          <a:bodyPr wrap="square">
            <a:spAutoFit/>
          </a:bodyPr>
          <a:lstStyle/>
          <a:p>
            <a:r>
              <a:rPr lang="en-US" b="1" dirty="0" smtClean="0">
                <a:solidFill>
                  <a:schemeClr val="tx1"/>
                </a:solidFill>
              </a:rPr>
              <a:t>FA – Description/Overview</a:t>
            </a:r>
          </a:p>
          <a:p>
            <a:r>
              <a:rPr lang="en-US" dirty="0" smtClean="0">
                <a:solidFill>
                  <a:schemeClr val="tx1"/>
                </a:solidFill>
              </a:rPr>
              <a:t>A findings domain that contains the findings about an event or intervention that cannot be represented within an events or interventions domain record or as a supplemental qualifier.</a:t>
            </a:r>
            <a:endParaRPr lang="en-US" dirty="0">
              <a:solidFill>
                <a:schemeClr val="tx1"/>
              </a:solidFill>
            </a:endParaRPr>
          </a:p>
        </p:txBody>
      </p:sp>
      <p:sp>
        <p:nvSpPr>
          <p:cNvPr id="4" name="Rectangle 3"/>
          <p:cNvSpPr/>
          <p:nvPr/>
        </p:nvSpPr>
        <p:spPr>
          <a:xfrm>
            <a:off x="243840" y="911870"/>
            <a:ext cx="11369040" cy="307777"/>
          </a:xfrm>
          <a:prstGeom prst="rect">
            <a:avLst/>
          </a:prstGeom>
        </p:spPr>
        <p:txBody>
          <a:bodyPr wrap="square">
            <a:spAutoFit/>
          </a:bodyPr>
          <a:lstStyle/>
          <a:p>
            <a:r>
              <a:rPr lang="en-US" b="1" dirty="0" smtClean="0">
                <a:solidFill>
                  <a:schemeClr val="tx1"/>
                </a:solidFill>
              </a:rPr>
              <a:t>One record per finding, per object, per time point, per visit per subject, Tabulation.</a:t>
            </a:r>
            <a:endParaRPr lang="en-US" dirty="0">
              <a:solidFill>
                <a:schemeClr val="tx1"/>
              </a:solidFill>
            </a:endParaRPr>
          </a:p>
        </p:txBody>
      </p:sp>
      <p:sp>
        <p:nvSpPr>
          <p:cNvPr id="5" name="Rectangle 4"/>
          <p:cNvSpPr/>
          <p:nvPr/>
        </p:nvSpPr>
        <p:spPr>
          <a:xfrm>
            <a:off x="304800" y="1196876"/>
            <a:ext cx="11308080" cy="2462213"/>
          </a:xfrm>
          <a:prstGeom prst="rect">
            <a:avLst/>
          </a:prstGeom>
        </p:spPr>
        <p:txBody>
          <a:bodyPr wrap="square">
            <a:spAutoFit/>
          </a:bodyPr>
          <a:lstStyle/>
          <a:p>
            <a:r>
              <a:rPr lang="en-US" b="1" dirty="0" smtClean="0">
                <a:solidFill>
                  <a:schemeClr val="tx1"/>
                </a:solidFill>
              </a:rPr>
              <a:t>Assumptions</a:t>
            </a:r>
          </a:p>
          <a:p>
            <a:r>
              <a:rPr lang="en-US" dirty="0" smtClean="0">
                <a:solidFill>
                  <a:schemeClr val="tx1"/>
                </a:solidFill>
              </a:rPr>
              <a:t>1. The FA domain shares all qualities and conventions of Findings observations.</a:t>
            </a:r>
          </a:p>
          <a:p>
            <a:r>
              <a:rPr lang="en-US" dirty="0" smtClean="0">
                <a:solidFill>
                  <a:schemeClr val="tx1"/>
                </a:solidFill>
              </a:rPr>
              <a:t>2. See Section 6.4.1, When to Use Findings About, and Section 8.6.3, Guidelines for Differentiating Between Events, Findings, and Findings About Events, for guidance on deciding between the use of the FA domain and other SDTM structures.</a:t>
            </a:r>
          </a:p>
          <a:p>
            <a:r>
              <a:rPr lang="en-US" dirty="0" smtClean="0">
                <a:solidFill>
                  <a:schemeClr val="tx1"/>
                </a:solidFill>
              </a:rPr>
              <a:t>3. See Section 6.4.2, Naming Findings About Domains for advice on splitting the FA domain.</a:t>
            </a:r>
          </a:p>
          <a:p>
            <a:r>
              <a:rPr lang="en-US" dirty="0" smtClean="0">
                <a:solidFill>
                  <a:schemeClr val="tx1"/>
                </a:solidFill>
              </a:rPr>
              <a:t>4. Some variables in the events and interventions domains (e.g., OCCUR, SEV, TOXGR), represent findings about the whole of the event or intervention. When FA is used to represent findings about a part of the event or intervention (i.e., the assessment has different timing from the event as a whole), the FATEST and FATESTCD values should be the same as the variable name and variable label in the corresponding event or intervention domain. See Section 6.4.3 Variables Unique to Findings About.</a:t>
            </a:r>
          </a:p>
          <a:p>
            <a:r>
              <a:rPr lang="en-US" dirty="0" smtClean="0">
                <a:solidFill>
                  <a:schemeClr val="tx1"/>
                </a:solidFill>
              </a:rPr>
              <a:t>5. When data collection establishes a relationship between FA records and an events or intervention record, the relationship should be represented  in RELREC.</a:t>
            </a:r>
            <a:endParaRPr lang="en-US" dirty="0">
              <a:solidFill>
                <a:schemeClr val="tx1"/>
              </a:solidFill>
            </a:endParaRPr>
          </a:p>
        </p:txBody>
      </p:sp>
      <p:pic>
        <p:nvPicPr>
          <p:cNvPr id="2051" name="Picture 3"/>
          <p:cNvPicPr>
            <a:picLocks noChangeAspect="1" noChangeArrowheads="1"/>
          </p:cNvPicPr>
          <p:nvPr/>
        </p:nvPicPr>
        <p:blipFill>
          <a:blip r:embed="rId2"/>
          <a:srcRect/>
          <a:stretch>
            <a:fillRect/>
          </a:stretch>
        </p:blipFill>
        <p:spPr bwMode="auto">
          <a:xfrm>
            <a:off x="2836544" y="3461385"/>
            <a:ext cx="5774055" cy="3271016"/>
          </a:xfrm>
          <a:prstGeom prst="rect">
            <a:avLst/>
          </a:prstGeom>
          <a:noFill/>
          <a:ln w="9525">
            <a:noFill/>
            <a:miter lim="800000"/>
            <a:headEnd/>
            <a:tailEnd/>
          </a:ln>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146</a:t>
            </a:fld>
            <a:endParaRPr lang="en-US"/>
          </a:p>
        </p:txBody>
      </p:sp>
      <p:pic>
        <p:nvPicPr>
          <p:cNvPr id="3074" name="Picture 2"/>
          <p:cNvPicPr>
            <a:picLocks noChangeAspect="1" noChangeArrowheads="1"/>
          </p:cNvPicPr>
          <p:nvPr/>
        </p:nvPicPr>
        <p:blipFill>
          <a:blip r:embed="rId2"/>
          <a:srcRect/>
          <a:stretch>
            <a:fillRect/>
          </a:stretch>
        </p:blipFill>
        <p:spPr bwMode="auto">
          <a:xfrm>
            <a:off x="4211003" y="241934"/>
            <a:ext cx="2906077" cy="2484411"/>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28613" y="2786063"/>
            <a:ext cx="11375707" cy="1129616"/>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147</a:t>
            </a:fld>
            <a:endParaRPr lang="en-US"/>
          </a:p>
        </p:txBody>
      </p:sp>
      <p:pic>
        <p:nvPicPr>
          <p:cNvPr id="4098" name="Picture 2"/>
          <p:cNvPicPr>
            <a:picLocks noChangeAspect="1" noChangeArrowheads="1"/>
          </p:cNvPicPr>
          <p:nvPr/>
        </p:nvPicPr>
        <p:blipFill>
          <a:blip r:embed="rId2"/>
          <a:srcRect/>
          <a:stretch>
            <a:fillRect/>
          </a:stretch>
        </p:blipFill>
        <p:spPr bwMode="auto">
          <a:xfrm>
            <a:off x="790574" y="327660"/>
            <a:ext cx="10471785" cy="1032834"/>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787718" y="1357313"/>
            <a:ext cx="10474642" cy="3297842"/>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786764" y="4667249"/>
            <a:ext cx="5507355" cy="902845"/>
          </a:xfrm>
          <a:prstGeom prst="rect">
            <a:avLst/>
          </a:prstGeom>
          <a:noFill/>
          <a:ln w="9525">
            <a:noFill/>
            <a:miter lim="800000"/>
            <a:headEnd/>
            <a:tailEnd/>
          </a:ln>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smtClean="0"/>
              <a:t>Section 7. Models For Special Purpose Domains</a:t>
            </a:r>
            <a:endParaRPr dirty="0"/>
          </a:p>
        </p:txBody>
      </p:sp>
    </p:spTree>
    <p:extLst>
      <p:ext uri="{BB962C8B-B14F-4D97-AF65-F5344CB8AC3E}">
        <p14:creationId xmlns="" xmlns:p14="http://schemas.microsoft.com/office/powerpoint/2010/main" val="219590433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149</a:t>
            </a:fld>
            <a:endParaRPr lang="en-US"/>
          </a:p>
        </p:txBody>
      </p:sp>
      <p:sp>
        <p:nvSpPr>
          <p:cNvPr id="3" name="Rectangle 2"/>
          <p:cNvSpPr/>
          <p:nvPr/>
        </p:nvSpPr>
        <p:spPr>
          <a:xfrm>
            <a:off x="274320" y="223987"/>
            <a:ext cx="11521440" cy="738664"/>
          </a:xfrm>
          <a:prstGeom prst="rect">
            <a:avLst/>
          </a:prstGeom>
        </p:spPr>
        <p:txBody>
          <a:bodyPr wrap="square">
            <a:spAutoFit/>
          </a:bodyPr>
          <a:lstStyle/>
          <a:p>
            <a:r>
              <a:rPr lang="en-US" b="1" dirty="0" smtClean="0">
                <a:solidFill>
                  <a:schemeClr val="tx1"/>
                </a:solidFill>
              </a:rPr>
              <a:t>Comments</a:t>
            </a:r>
          </a:p>
          <a:p>
            <a:r>
              <a:rPr lang="en-US" b="1" dirty="0" smtClean="0">
                <a:solidFill>
                  <a:schemeClr val="tx1"/>
                </a:solidFill>
              </a:rPr>
              <a:t>CO – Description/Overview</a:t>
            </a:r>
          </a:p>
          <a:p>
            <a:r>
              <a:rPr lang="en-US" dirty="0" smtClean="0">
                <a:solidFill>
                  <a:schemeClr val="tx1"/>
                </a:solidFill>
              </a:rPr>
              <a:t>A special purpose domain that contains comments that may be collected alongside other data.</a:t>
            </a:r>
            <a:endParaRPr lang="en-US" dirty="0">
              <a:solidFill>
                <a:schemeClr val="tx1"/>
              </a:solidFill>
            </a:endParaRPr>
          </a:p>
        </p:txBody>
      </p:sp>
      <p:sp>
        <p:nvSpPr>
          <p:cNvPr id="4" name="Rectangle 3"/>
          <p:cNvSpPr/>
          <p:nvPr/>
        </p:nvSpPr>
        <p:spPr>
          <a:xfrm>
            <a:off x="329546" y="928152"/>
            <a:ext cx="4370107" cy="307777"/>
          </a:xfrm>
          <a:prstGeom prst="rect">
            <a:avLst/>
          </a:prstGeom>
        </p:spPr>
        <p:txBody>
          <a:bodyPr wrap="none">
            <a:spAutoFit/>
          </a:bodyPr>
          <a:lstStyle/>
          <a:p>
            <a:r>
              <a:rPr lang="en-US" b="1" dirty="0" smtClean="0">
                <a:solidFill>
                  <a:schemeClr val="tx1"/>
                </a:solidFill>
              </a:rPr>
              <a:t>One record per comment per subject, Tabulation.</a:t>
            </a:r>
            <a:endParaRPr lang="en-US" dirty="0">
              <a:solidFill>
                <a:schemeClr val="tx1"/>
              </a:solidFill>
            </a:endParaRPr>
          </a:p>
        </p:txBody>
      </p:sp>
      <p:sp>
        <p:nvSpPr>
          <p:cNvPr id="5" name="Rectangle 4"/>
          <p:cNvSpPr/>
          <p:nvPr/>
        </p:nvSpPr>
        <p:spPr>
          <a:xfrm>
            <a:off x="320040" y="1336120"/>
            <a:ext cx="11399520" cy="3754874"/>
          </a:xfrm>
          <a:prstGeom prst="rect">
            <a:avLst/>
          </a:prstGeom>
        </p:spPr>
        <p:txBody>
          <a:bodyPr wrap="square">
            <a:spAutoFit/>
          </a:bodyPr>
          <a:lstStyle/>
          <a:p>
            <a:r>
              <a:rPr lang="en-US" dirty="0" smtClean="0">
                <a:solidFill>
                  <a:schemeClr val="tx1"/>
                </a:solidFill>
              </a:rPr>
              <a:t>1. The Comments special purpose domain provides a solution for submitting free-text comments related to data in one or more SDTM domains (as described in Section 8.5, Relating Comments to a Parent Domain) or collected on a separate CRF page dedicated to comments. Comments are generally not responses to specific questions; instead, comments usually consist of voluntary, free-text or unsolicited observations.</a:t>
            </a:r>
          </a:p>
          <a:p>
            <a:r>
              <a:rPr lang="en-US" dirty="0" smtClean="0">
                <a:solidFill>
                  <a:schemeClr val="tx1"/>
                </a:solidFill>
              </a:rPr>
              <a:t>2. The CO dataset accommodates three sources of comments:</a:t>
            </a:r>
          </a:p>
          <a:p>
            <a:r>
              <a:rPr lang="en-US" dirty="0" smtClean="0">
                <a:solidFill>
                  <a:schemeClr val="tx1"/>
                </a:solidFill>
              </a:rPr>
              <a:t>1. Those unrelated to a specific domain or parent record(s), in which case the values of the variables RDOMAIN, IDVAR, and IDVARVAL are null. CODTC should be populated if captured. See example, Row</a:t>
            </a:r>
          </a:p>
          <a:p>
            <a:r>
              <a:rPr lang="en-US" dirty="0" smtClean="0">
                <a:solidFill>
                  <a:schemeClr val="tx1"/>
                </a:solidFill>
              </a:rPr>
              <a:t>2. Those related to a domain but not to specific parent record(s), in which case the value of the variable RDOMAIN is set to the DOMAIN code of the parent domain and the variables IDVAR and IDVARVAL</a:t>
            </a:r>
          </a:p>
          <a:p>
            <a:r>
              <a:rPr lang="en-US" dirty="0" smtClean="0">
                <a:solidFill>
                  <a:schemeClr val="tx1"/>
                </a:solidFill>
              </a:rPr>
              <a:t>are null. CODTC should be populated if captured. See example, Row 2.</a:t>
            </a:r>
          </a:p>
          <a:p>
            <a:r>
              <a:rPr lang="en-US" dirty="0" smtClean="0">
                <a:solidFill>
                  <a:schemeClr val="tx1"/>
                </a:solidFill>
              </a:rPr>
              <a:t>3. Those related to a specific parent record or group of parent records, in which case the value of the variable RDOMAIN is set to the DOMAIN code of the parent record(s) and the variables IDVAR and IDVARVAL are populated with the key variable name and value of the parent record(s). Assumptions for populating IDVAR and IDVARVAL are further described in Section 8.5, Relating Comments to a</a:t>
            </a:r>
          </a:p>
          <a:p>
            <a:r>
              <a:rPr lang="en-US" dirty="0" smtClean="0">
                <a:solidFill>
                  <a:schemeClr val="tx1"/>
                </a:solidFill>
              </a:rPr>
              <a:t>Parent Domain. CODTC should be null because the timing of the parent record(s) is inherited by the comment record. See example, Rows 3-5.</a:t>
            </a:r>
          </a:p>
          <a:p>
            <a:r>
              <a:rPr lang="en-US" dirty="0" smtClean="0">
                <a:solidFill>
                  <a:schemeClr val="tx1"/>
                </a:solidFill>
              </a:rPr>
              <a:t>4. When the comment text is longer than 200 characters, the first 200 characters of the comment will be in COVAL, the next 200 in COVAL1, and additional text stored as needed to </a:t>
            </a:r>
            <a:r>
              <a:rPr lang="en-US" dirty="0" err="1" smtClean="0">
                <a:solidFill>
                  <a:schemeClr val="tx1"/>
                </a:solidFill>
              </a:rPr>
              <a:t>COVALn</a:t>
            </a:r>
            <a:r>
              <a:rPr lang="en-US" dirty="0" smtClean="0">
                <a:solidFill>
                  <a:schemeClr val="tx1"/>
                </a:solidFill>
              </a:rPr>
              <a:t>. </a:t>
            </a:r>
          </a:p>
          <a:p>
            <a:r>
              <a:rPr lang="en-US" dirty="0" smtClean="0">
                <a:solidFill>
                  <a:schemeClr val="tx1"/>
                </a:solidFill>
              </a:rPr>
              <a:t>5. The variable COREF may be null unless it is used to identify the source of the comment. See example, Rows 1 and 5.</a:t>
            </a:r>
            <a:endParaRPr lang="en-US"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2520" y="716280"/>
            <a:ext cx="10088880" cy="5909310"/>
          </a:xfrm>
          <a:prstGeom prst="rect">
            <a:avLst/>
          </a:prstGeom>
        </p:spPr>
        <p:txBody>
          <a:bodyPr wrap="square">
            <a:spAutoFit/>
          </a:bodyPr>
          <a:lstStyle/>
          <a:p>
            <a:r>
              <a:rPr lang="en-US" sz="1800" b="1" dirty="0" smtClean="0">
                <a:latin typeface="Roboto Slab" charset="0"/>
                <a:ea typeface="Roboto Slab" charset="0"/>
              </a:rPr>
              <a:t>Case Report Form (CRF): </a:t>
            </a:r>
            <a:r>
              <a:rPr lang="en-US" sz="1800" dirty="0" smtClean="0">
                <a:latin typeface="Roboto Slab" charset="0"/>
                <a:ea typeface="Roboto Slab" charset="0"/>
              </a:rPr>
              <a:t>A </a:t>
            </a:r>
            <a:r>
              <a:rPr lang="en-US" sz="1800" b="1" dirty="0" smtClean="0">
                <a:latin typeface="Roboto Slab" charset="0"/>
                <a:ea typeface="Roboto Slab" charset="0"/>
              </a:rPr>
              <a:t>case report form</a:t>
            </a:r>
            <a:r>
              <a:rPr lang="en-US" sz="1800" dirty="0" smtClean="0">
                <a:latin typeface="Roboto Slab" charset="0"/>
                <a:ea typeface="Roboto Slab" charset="0"/>
              </a:rPr>
              <a:t> (or </a:t>
            </a:r>
            <a:r>
              <a:rPr lang="en-US" sz="1800" b="1" dirty="0" smtClean="0">
                <a:latin typeface="Roboto Slab" charset="0"/>
                <a:ea typeface="Roboto Slab" charset="0"/>
              </a:rPr>
              <a:t>CRF</a:t>
            </a:r>
            <a:r>
              <a:rPr lang="en-US" sz="1800" dirty="0" smtClean="0">
                <a:latin typeface="Roboto Slab" charset="0"/>
                <a:ea typeface="Roboto Slab" charset="0"/>
              </a:rPr>
              <a:t>) is a paper or electronic questionnaire specifically used in clinical trial research.</a:t>
            </a:r>
            <a:r>
              <a:rPr lang="en-US" sz="1800" baseline="30000" dirty="0" smtClean="0">
                <a:latin typeface="Roboto Slab" charset="0"/>
                <a:ea typeface="Roboto Slab" charset="0"/>
                <a:hlinkClick r:id="rId2"/>
              </a:rPr>
              <a:t>[1]</a:t>
            </a:r>
            <a:r>
              <a:rPr lang="en-US" sz="1800" dirty="0" smtClean="0">
                <a:latin typeface="Roboto Slab" charset="0"/>
                <a:ea typeface="Roboto Slab" charset="0"/>
              </a:rPr>
              <a:t> The case report form is the tool used by the sponsor of the </a:t>
            </a:r>
            <a:r>
              <a:rPr lang="en-US" sz="1800" dirty="0" smtClean="0">
                <a:latin typeface="Roboto Slab" charset="0"/>
                <a:ea typeface="Roboto Slab" charset="0"/>
                <a:hlinkClick r:id="rId3" tooltip="Clinical trial"/>
              </a:rPr>
              <a:t>clinical trial</a:t>
            </a:r>
            <a:r>
              <a:rPr lang="en-US" sz="1800" dirty="0" smtClean="0">
                <a:latin typeface="Roboto Slab" charset="0"/>
                <a:ea typeface="Roboto Slab" charset="0"/>
              </a:rPr>
              <a:t> to collect data from each participating patient. All data on each patient participating in a clinical trial are held and/or documented in the CRF, including </a:t>
            </a:r>
            <a:r>
              <a:rPr lang="en-US" sz="1800" dirty="0" smtClean="0">
                <a:latin typeface="Roboto Slab" charset="0"/>
                <a:ea typeface="Roboto Slab" charset="0"/>
                <a:hlinkClick r:id="rId4" tooltip="Adverse event"/>
              </a:rPr>
              <a:t>adverse events</a:t>
            </a:r>
            <a:r>
              <a:rPr lang="en-US" sz="1800" dirty="0" smtClean="0">
                <a:latin typeface="Roboto Slab" charset="0"/>
                <a:ea typeface="Roboto Slab" charset="0"/>
              </a:rPr>
              <a:t>.</a:t>
            </a:r>
          </a:p>
          <a:p>
            <a:r>
              <a:rPr lang="en-US" sz="1800" dirty="0" smtClean="0">
                <a:latin typeface="Roboto Slab" charset="0"/>
                <a:ea typeface="Roboto Slab" charset="0"/>
              </a:rPr>
              <a:t>The sponsor of the clinical trial develops the CRF to collect the specific data they need in order to </a:t>
            </a:r>
            <a:r>
              <a:rPr lang="en-US" sz="1800" dirty="0" smtClean="0">
                <a:latin typeface="Roboto Slab" charset="0"/>
                <a:ea typeface="Roboto Slab" charset="0"/>
                <a:hlinkClick r:id="rId5" tooltip="Statistics"/>
              </a:rPr>
              <a:t>test</a:t>
            </a:r>
            <a:r>
              <a:rPr lang="en-US" sz="1800" dirty="0" smtClean="0">
                <a:latin typeface="Roboto Slab" charset="0"/>
                <a:ea typeface="Roboto Slab" charset="0"/>
              </a:rPr>
              <a:t> their hypotheses or answer their research questions. The size of a CRF can range from a handwritten one-time 'snapshot' of a patient's physical condition to hundreds of pages of electronically captured data obtained over a period of weeks or months. (It can also include required check-up visits months after the patient's treatment has stopped.)</a:t>
            </a:r>
          </a:p>
          <a:p>
            <a:r>
              <a:rPr lang="en-US" sz="1800" dirty="0" smtClean="0">
                <a:latin typeface="Roboto Slab" charset="0"/>
                <a:ea typeface="Roboto Slab" charset="0"/>
              </a:rPr>
              <a:t>The sponsor is responsible for designing a CRF that accurately represents the protocol of the clinical trial, as well as managing its production, monitoring the data collection and auditing the content of the filled-in CRFs.</a:t>
            </a:r>
          </a:p>
          <a:p>
            <a:r>
              <a:rPr lang="en-US" sz="1800" dirty="0" smtClean="0">
                <a:latin typeface="Roboto Slab" charset="0"/>
                <a:ea typeface="Roboto Slab" charset="0"/>
              </a:rPr>
              <a:t>Case report forms contain data obtained during the patient's participation in the clinical trial. Before being sent to the sponsor, this data is usually de-identified (not traceable to the patient) by removing the patient's name, medical record number, etc., and giving the patient a unique study number. The supervising </a:t>
            </a:r>
            <a:r>
              <a:rPr lang="en-US" sz="1800" dirty="0" smtClean="0">
                <a:latin typeface="Roboto Slab" charset="0"/>
                <a:ea typeface="Roboto Slab" charset="0"/>
                <a:hlinkClick r:id="rId6" tooltip="Institutional Review Board"/>
              </a:rPr>
              <a:t>Institutional Review Board</a:t>
            </a:r>
            <a:r>
              <a:rPr lang="en-US" sz="1800" dirty="0" smtClean="0">
                <a:latin typeface="Roboto Slab" charset="0"/>
                <a:ea typeface="Roboto Slab" charset="0"/>
              </a:rPr>
              <a:t> (IRB) oversees the release of any personally identifiable data to the sponsor. Though paper CRFs are still used largely, use of electronic CRFs (</a:t>
            </a:r>
            <a:r>
              <a:rPr lang="en-US" sz="1800" dirty="0" err="1" smtClean="0">
                <a:latin typeface="Roboto Slab" charset="0"/>
                <a:ea typeface="Roboto Slab" charset="0"/>
              </a:rPr>
              <a:t>eCRFS</a:t>
            </a:r>
            <a:r>
              <a:rPr lang="en-US" sz="1800" dirty="0" smtClean="0">
                <a:latin typeface="Roboto Slab" charset="0"/>
                <a:ea typeface="Roboto Slab" charset="0"/>
              </a:rPr>
              <a:t>) are gaining popularity due to the advantages they offer such as improved data quality, online discrepancy management and faster database lock etc.</a:t>
            </a:r>
          </a:p>
        </p:txBody>
      </p:sp>
      <p:sp>
        <p:nvSpPr>
          <p:cNvPr id="3" name="Google Shape;278;g6d33df7961_0_128"/>
          <p:cNvSpPr txBox="1">
            <a:spLocks/>
          </p:cNvSpPr>
          <p:nvPr/>
        </p:nvSpPr>
        <p:spPr>
          <a:xfrm>
            <a:off x="1128891" y="168893"/>
            <a:ext cx="10445324" cy="868363"/>
          </a:xfrm>
          <a:prstGeom prst="rect">
            <a:avLst/>
          </a:prstGeom>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smtClean="0">
                <a:ln>
                  <a:noFill/>
                </a:ln>
                <a:solidFill>
                  <a:srgbClr val="00B0F0"/>
                </a:solidFill>
                <a:effectLst/>
                <a:uLnTx/>
                <a:uFillTx/>
                <a:latin typeface="Roboto Slab" charset="0"/>
                <a:ea typeface="Roboto Slab" charset="0"/>
                <a:sym typeface="Arial"/>
              </a:rPr>
              <a:t>Other Important terminologies contd...</a:t>
            </a:r>
            <a:endParaRPr kumimoji="0" lang="en-US" sz="2800" b="1" i="0" u="none" strike="noStrike" kern="0" cap="none" spc="0" normalizeH="0" baseline="0" noProof="0" dirty="0">
              <a:ln>
                <a:noFill/>
              </a:ln>
              <a:solidFill>
                <a:srgbClr val="00B0F0"/>
              </a:solidFill>
              <a:effectLst/>
              <a:uLnTx/>
              <a:uFillTx/>
              <a:latin typeface="Roboto Slab" charset="0"/>
              <a:ea typeface="Roboto Slab" charset="0"/>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150</a:t>
            </a:fld>
            <a:endParaRPr lang="en-US"/>
          </a:p>
        </p:txBody>
      </p:sp>
      <p:pic>
        <p:nvPicPr>
          <p:cNvPr id="7170" name="Picture 2"/>
          <p:cNvPicPr>
            <a:picLocks noChangeAspect="1" noChangeArrowheads="1"/>
          </p:cNvPicPr>
          <p:nvPr/>
        </p:nvPicPr>
        <p:blipFill>
          <a:blip r:embed="rId2"/>
          <a:srcRect/>
          <a:stretch>
            <a:fillRect/>
          </a:stretch>
        </p:blipFill>
        <p:spPr bwMode="auto">
          <a:xfrm>
            <a:off x="300038" y="584835"/>
            <a:ext cx="11556682" cy="5273310"/>
          </a:xfrm>
          <a:prstGeom prst="rect">
            <a:avLst/>
          </a:prstGeom>
          <a:noFill/>
          <a:ln w="9525">
            <a:noFill/>
            <a:miter lim="800000"/>
            <a:headEnd/>
            <a:tailEnd/>
          </a:ln>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151</a:t>
            </a:fld>
            <a:endParaRPr lang="en-US"/>
          </a:p>
        </p:txBody>
      </p:sp>
      <p:sp>
        <p:nvSpPr>
          <p:cNvPr id="3" name="Rectangle 2"/>
          <p:cNvSpPr/>
          <p:nvPr/>
        </p:nvSpPr>
        <p:spPr>
          <a:xfrm>
            <a:off x="396240" y="1386840"/>
            <a:ext cx="11460480" cy="5262979"/>
          </a:xfrm>
          <a:prstGeom prst="rect">
            <a:avLst/>
          </a:prstGeom>
        </p:spPr>
        <p:txBody>
          <a:bodyPr wrap="square">
            <a:spAutoFit/>
          </a:bodyPr>
          <a:lstStyle/>
          <a:p>
            <a:r>
              <a:rPr lang="en-US" dirty="0" smtClean="0">
                <a:solidFill>
                  <a:schemeClr val="tx1"/>
                </a:solidFill>
              </a:rPr>
              <a:t>1. Investigator and site identification: Companies use different methods to distinguish sites and investigators. CDISC assumes that SITEID will always be present, with INVID and INVNAM used as necessary. This should be done consistently and the meaning of the variable made clear in the Define-XML document.</a:t>
            </a:r>
          </a:p>
          <a:p>
            <a:r>
              <a:rPr lang="en-US" dirty="0" smtClean="0">
                <a:solidFill>
                  <a:schemeClr val="tx1"/>
                </a:solidFill>
              </a:rPr>
              <a:t>2. Every subject in a study must have a subject identifier (SUBJID). In some cases a subject may participate in more than one study. To identify a subject uniquely across all studies for all applications or submissions involving the product, a unique identifier (USUBJID) must be included in all datasets. Subjects occasionally change sites during the course of a clinical trial. The sponsor must decide how to populate variables such as USUBJID, SUBJID and SITEID based on their operational and analysis needs, but only one DM record should be submitted for the subject. The Supplemental Qualifiers dataset may be used if appropriate to provide additional information.</a:t>
            </a:r>
          </a:p>
          <a:p>
            <a:r>
              <a:rPr lang="en-US" dirty="0" smtClean="0">
                <a:solidFill>
                  <a:schemeClr val="tx1"/>
                </a:solidFill>
              </a:rPr>
              <a:t>3. Concerns for subject privacy suggest caution regarding the collection of variables like BRTHDTC. This variable is included in the  demographics model in the event that a sponsor intends to submit it; however, sponsors should follow regulatory guidelines and guidance as appropriate.</a:t>
            </a:r>
          </a:p>
          <a:p>
            <a:r>
              <a:rPr lang="en-US" dirty="0" smtClean="0">
                <a:solidFill>
                  <a:schemeClr val="tx1"/>
                </a:solidFill>
              </a:rPr>
              <a:t>4. With the exception of trials that use multi-stage processes to assign subjects to Arms described below, ARM and ACTARM must be populated with ARM values from the Trial Arms (TA) dataset and ARMCD and ACTARMCD must be populated with ARMCD values from the TA dataset or be null. The ARM and ARMCD values in the TA dataset have a one-to-one relationship, and that one-to-one relationship must be</a:t>
            </a:r>
          </a:p>
          <a:p>
            <a:r>
              <a:rPr lang="en-US" dirty="0" smtClean="0">
                <a:solidFill>
                  <a:schemeClr val="tx1"/>
                </a:solidFill>
              </a:rPr>
              <a:t>preserved in the values used to populate ARM and ARMCD in DM, and to populate the values of ACTARM and ACTARMCD in DM.</a:t>
            </a:r>
          </a:p>
          <a:p>
            <a:r>
              <a:rPr lang="en-US" dirty="0" smtClean="0">
                <a:solidFill>
                  <a:schemeClr val="tx1"/>
                </a:solidFill>
              </a:rPr>
              <a:t>1. Rules for the Arm-Related Variables:</a:t>
            </a:r>
          </a:p>
          <a:p>
            <a:r>
              <a:rPr lang="en-US" dirty="0" smtClean="0">
                <a:solidFill>
                  <a:schemeClr val="tx1"/>
                </a:solidFill>
              </a:rPr>
              <a:t>1. If ARMCD is null, then ARM must be null and ARMNRS must be populated with the reason ARMCD is null.</a:t>
            </a:r>
          </a:p>
          <a:p>
            <a:r>
              <a:rPr lang="en-US" dirty="0" smtClean="0">
                <a:solidFill>
                  <a:schemeClr val="tx1"/>
                </a:solidFill>
              </a:rPr>
              <a:t>2. If ACTARMCD is null, then ACTARM must be null and ARMNRS must be populated with the reason ACTARMCD is null. Both ARMCD and ACTARMCD will be null for subjects who were not assigned to treatment. The same reason will provide the reason that both are null.</a:t>
            </a:r>
          </a:p>
          <a:p>
            <a:r>
              <a:rPr lang="en-US" dirty="0" smtClean="0">
                <a:solidFill>
                  <a:schemeClr val="tx1"/>
                </a:solidFill>
              </a:rPr>
              <a:t>3. ARMNRS may not be populated if both ARMCD and ACTARMCD are populated. ARMCD and ACTARMCD will be populated if the subject was assigned to an arm and received treatment consistent with one of the arms in the TA dataset. If ARMCD and ACTARMCD are not the same, that is sufficient to explain the situation; ARMNRS should not be populated.</a:t>
            </a:r>
          </a:p>
          <a:p>
            <a:r>
              <a:rPr lang="en-US" dirty="0" smtClean="0">
                <a:solidFill>
                  <a:schemeClr val="tx1"/>
                </a:solidFill>
              </a:rPr>
              <a:t>4. If ARMNRS is populated with "UNPLANNED TREATMENT", ACTARMUD should be populated with a description of the unplanned treatment received.</a:t>
            </a:r>
          </a:p>
        </p:txBody>
      </p:sp>
      <p:sp>
        <p:nvSpPr>
          <p:cNvPr id="4" name="Rectangle 3"/>
          <p:cNvSpPr/>
          <p:nvPr/>
        </p:nvSpPr>
        <p:spPr>
          <a:xfrm>
            <a:off x="472440" y="198120"/>
            <a:ext cx="11201400" cy="954107"/>
          </a:xfrm>
          <a:prstGeom prst="rect">
            <a:avLst/>
          </a:prstGeom>
        </p:spPr>
        <p:txBody>
          <a:bodyPr wrap="square">
            <a:spAutoFit/>
          </a:bodyPr>
          <a:lstStyle/>
          <a:p>
            <a:r>
              <a:rPr lang="en-US" b="1" dirty="0" smtClean="0">
                <a:solidFill>
                  <a:schemeClr val="tx1"/>
                </a:solidFill>
              </a:rPr>
              <a:t>Demographics</a:t>
            </a:r>
          </a:p>
          <a:p>
            <a:r>
              <a:rPr lang="en-US" b="1" dirty="0" smtClean="0">
                <a:solidFill>
                  <a:schemeClr val="tx1"/>
                </a:solidFill>
              </a:rPr>
              <a:t>DM – Description/Overview</a:t>
            </a:r>
          </a:p>
          <a:p>
            <a:r>
              <a:rPr lang="en-US" dirty="0" smtClean="0">
                <a:solidFill>
                  <a:schemeClr val="tx1"/>
                </a:solidFill>
              </a:rPr>
              <a:t>A special purpose domain that includes a set of essential standard variables that describe each subject in a clinical study. It is the parent domain for all other observations for human clinical subjects.</a:t>
            </a:r>
            <a:endParaRPr lang="en-US" dirty="0">
              <a:solidFill>
                <a:schemeClr val="tx1"/>
              </a:solidFill>
            </a:endParaRPr>
          </a:p>
        </p:txBody>
      </p:sp>
      <p:sp>
        <p:nvSpPr>
          <p:cNvPr id="5" name="Rectangle 4"/>
          <p:cNvSpPr/>
          <p:nvPr/>
        </p:nvSpPr>
        <p:spPr>
          <a:xfrm>
            <a:off x="459847" y="1095792"/>
            <a:ext cx="3195105" cy="307777"/>
          </a:xfrm>
          <a:prstGeom prst="rect">
            <a:avLst/>
          </a:prstGeom>
        </p:spPr>
        <p:txBody>
          <a:bodyPr wrap="none">
            <a:spAutoFit/>
          </a:bodyPr>
          <a:lstStyle/>
          <a:p>
            <a:r>
              <a:rPr lang="en-US" b="1" dirty="0" smtClean="0">
                <a:solidFill>
                  <a:schemeClr val="tx1"/>
                </a:solidFill>
              </a:rPr>
              <a:t>One record per subject, Tabulation.</a:t>
            </a:r>
            <a:endParaRPr lang="en-US" dirty="0">
              <a:solidFill>
                <a:schemeClr val="tx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152</a:t>
            </a:fld>
            <a:endParaRPr lang="en-US"/>
          </a:p>
        </p:txBody>
      </p:sp>
      <p:pic>
        <p:nvPicPr>
          <p:cNvPr id="8195" name="Picture 3"/>
          <p:cNvPicPr>
            <a:picLocks noChangeAspect="1" noChangeArrowheads="1"/>
          </p:cNvPicPr>
          <p:nvPr/>
        </p:nvPicPr>
        <p:blipFill>
          <a:blip r:embed="rId2"/>
          <a:srcRect/>
          <a:stretch>
            <a:fillRect/>
          </a:stretch>
        </p:blipFill>
        <p:spPr bwMode="auto">
          <a:xfrm>
            <a:off x="249555" y="357188"/>
            <a:ext cx="11667976" cy="4885372"/>
          </a:xfrm>
          <a:prstGeom prst="rect">
            <a:avLst/>
          </a:prstGeom>
          <a:noFill/>
          <a:ln w="9525">
            <a:noFill/>
            <a:miter lim="800000"/>
            <a:headEnd/>
            <a:tailEnd/>
          </a:ln>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153</a:t>
            </a:fld>
            <a:endParaRPr lang="en-US"/>
          </a:p>
        </p:txBody>
      </p:sp>
      <p:sp>
        <p:nvSpPr>
          <p:cNvPr id="3" name="Rectangle 2"/>
          <p:cNvSpPr/>
          <p:nvPr/>
        </p:nvSpPr>
        <p:spPr>
          <a:xfrm>
            <a:off x="274320" y="188952"/>
            <a:ext cx="11536680" cy="2893100"/>
          </a:xfrm>
          <a:prstGeom prst="rect">
            <a:avLst/>
          </a:prstGeom>
        </p:spPr>
        <p:txBody>
          <a:bodyPr wrap="square">
            <a:spAutoFit/>
          </a:bodyPr>
          <a:lstStyle/>
          <a:p>
            <a:r>
              <a:rPr lang="en-US" b="1" dirty="0" smtClean="0">
                <a:solidFill>
                  <a:schemeClr val="tx1"/>
                </a:solidFill>
              </a:rPr>
              <a:t>Subject Elements</a:t>
            </a:r>
          </a:p>
          <a:p>
            <a:r>
              <a:rPr lang="en-US" b="1" dirty="0" smtClean="0">
                <a:solidFill>
                  <a:schemeClr val="tx1"/>
                </a:solidFill>
              </a:rPr>
              <a:t>SE – Description/Overview</a:t>
            </a:r>
          </a:p>
          <a:p>
            <a:r>
              <a:rPr lang="en-US" dirty="0" smtClean="0">
                <a:solidFill>
                  <a:schemeClr val="tx1"/>
                </a:solidFill>
              </a:rPr>
              <a:t>A special purpose domain that contains the actual order of elements followed by the subject, together with the start date/time and end date/time for each element.</a:t>
            </a:r>
          </a:p>
          <a:p>
            <a:r>
              <a:rPr lang="en-US" dirty="0" smtClean="0">
                <a:solidFill>
                  <a:schemeClr val="tx1"/>
                </a:solidFill>
              </a:rPr>
              <a:t>The Subject Elements dataset consolidates information about the timing of each subject's progress through the Epochs and Elements of the trial. For Elements that involve study treatments, the identification of which Element the subject passed through (e.g., Drug X vs. placebo) is likely to derive from data in the Exposure domain or another Interventions domain. The dates of a subject's transition from one Element to the next will be</a:t>
            </a:r>
          </a:p>
          <a:p>
            <a:r>
              <a:rPr lang="en-US" dirty="0" smtClean="0">
                <a:solidFill>
                  <a:schemeClr val="tx1"/>
                </a:solidFill>
              </a:rPr>
              <a:t>taken from the Interventions domain(s) and from other relevant domains, according to the definitions (TESTRL values) in the Trial Elements (TE) dataset (Section 7.2.2, Trial Elements).</a:t>
            </a:r>
          </a:p>
          <a:p>
            <a:r>
              <a:rPr lang="en-US" dirty="0" smtClean="0">
                <a:solidFill>
                  <a:schemeClr val="tx1"/>
                </a:solidFill>
              </a:rPr>
              <a:t>The Subject Elements dataset is particularly useful for studies with multiple treatment periods, such as crossover studies. The Subject Elements dataset contains the date/times at which a subject moved from one Element to another, so when the Trial Arms (TA; Section 7.2.1, Trial Arms), Trial Elements (TE; Section 7.2.2, Trial Elements), and Subject Elements datasets are included in a submission, reviewers can relate all the observations made about a subject to that subject's progression through the trial.</a:t>
            </a:r>
            <a:endParaRPr lang="en-US" dirty="0">
              <a:solidFill>
                <a:schemeClr val="tx1"/>
              </a:solidFill>
            </a:endParaRPr>
          </a:p>
        </p:txBody>
      </p:sp>
      <p:sp>
        <p:nvSpPr>
          <p:cNvPr id="4" name="Rectangle 3"/>
          <p:cNvSpPr/>
          <p:nvPr/>
        </p:nvSpPr>
        <p:spPr>
          <a:xfrm>
            <a:off x="324910" y="3031272"/>
            <a:ext cx="4836580" cy="307777"/>
          </a:xfrm>
          <a:prstGeom prst="rect">
            <a:avLst/>
          </a:prstGeom>
        </p:spPr>
        <p:txBody>
          <a:bodyPr wrap="none">
            <a:spAutoFit/>
          </a:bodyPr>
          <a:lstStyle/>
          <a:p>
            <a:r>
              <a:rPr lang="en-US" b="1" dirty="0" smtClean="0">
                <a:solidFill>
                  <a:schemeClr val="tx1"/>
                </a:solidFill>
              </a:rPr>
              <a:t>One record per actual Element per subject, Tabulation.</a:t>
            </a:r>
            <a:endParaRPr lang="en-US" dirty="0">
              <a:solidFill>
                <a:schemeClr val="tx1"/>
              </a:solidFill>
            </a:endParaRPr>
          </a:p>
        </p:txBody>
      </p:sp>
      <p:sp>
        <p:nvSpPr>
          <p:cNvPr id="5" name="Rectangle 4"/>
          <p:cNvSpPr/>
          <p:nvPr/>
        </p:nvSpPr>
        <p:spPr>
          <a:xfrm>
            <a:off x="396240" y="3306902"/>
            <a:ext cx="11414760" cy="2462213"/>
          </a:xfrm>
          <a:prstGeom prst="rect">
            <a:avLst/>
          </a:prstGeom>
        </p:spPr>
        <p:txBody>
          <a:bodyPr wrap="square">
            <a:spAutoFit/>
          </a:bodyPr>
          <a:lstStyle/>
          <a:p>
            <a:r>
              <a:rPr lang="en-US" dirty="0" smtClean="0">
                <a:solidFill>
                  <a:schemeClr val="tx1"/>
                </a:solidFill>
              </a:rPr>
              <a:t>The Subject Elements domain allows the submission of data on the timing of the trial Elements a subject actually passed through in their participation in the trial. Read Section 7.2.2, Trial Elements, on the Trial Elements (TE) dataset and Section 7.2.1, Trial Arms, on the Trial Arms (TA) dataset, as these datasets define a trial's planned Elements and describe the planned sequences of Elements for the Arms of the trial.</a:t>
            </a:r>
          </a:p>
          <a:p>
            <a:endParaRPr lang="en-US" dirty="0" smtClean="0">
              <a:solidFill>
                <a:schemeClr val="tx1"/>
              </a:solidFill>
            </a:endParaRPr>
          </a:p>
          <a:p>
            <a:pPr marL="342900" indent="-342900"/>
            <a:r>
              <a:rPr lang="en-US" dirty="0" smtClean="0">
                <a:solidFill>
                  <a:schemeClr val="tx1"/>
                </a:solidFill>
              </a:rPr>
              <a:t>1.For any particular subject, the dates in the subject Elements table are the dates when the transition events identified in the Trial Elements table occurred. Judgment may be needed to match actual events in a subject‘s experience with the definitions of transition events (the events that mark the starts of new Elements) in the Trial Elements table, since actual events may vary from the plan. For instance, in a single-dose PK study, the transition events might correspond to study drug doses of 5 and 10 mg. If a subject actually received a dose of 7 mg when they were scheduled to receive 5 mg, a decision will have to be made on how to represent this in the SE domain.</a:t>
            </a:r>
          </a:p>
          <a:p>
            <a:r>
              <a:rPr lang="en-US" dirty="0" smtClean="0">
                <a:solidFill>
                  <a:schemeClr val="tx1"/>
                </a:solidFill>
              </a:rPr>
              <a:t>2. If the date/time of a transition Element was not collected directly, the method used to infer the Element start date/time should be explained in the Comments column of the Define-XML document.</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154</a:t>
            </a:fld>
            <a:endParaRPr lang="en-US"/>
          </a:p>
        </p:txBody>
      </p:sp>
      <p:pic>
        <p:nvPicPr>
          <p:cNvPr id="9220" name="Picture 4"/>
          <p:cNvPicPr>
            <a:picLocks noChangeAspect="1" noChangeArrowheads="1"/>
          </p:cNvPicPr>
          <p:nvPr/>
        </p:nvPicPr>
        <p:blipFill>
          <a:blip r:embed="rId2"/>
          <a:srcRect/>
          <a:stretch>
            <a:fillRect/>
          </a:stretch>
        </p:blipFill>
        <p:spPr bwMode="auto">
          <a:xfrm>
            <a:off x="329564" y="298133"/>
            <a:ext cx="11588115" cy="5095006"/>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algn="ctr"/>
            <a:r>
              <a:rPr lang="en-US" dirty="0" smtClean="0"/>
              <a:t>Section 8. Representing Relationships including use of RELREC and SUPP domains</a:t>
            </a:r>
            <a:endParaRPr dirty="0"/>
          </a:p>
        </p:txBody>
      </p:sp>
    </p:spTree>
    <p:extLst>
      <p:ext uri="{BB962C8B-B14F-4D97-AF65-F5344CB8AC3E}">
        <p14:creationId xmlns="" xmlns:p14="http://schemas.microsoft.com/office/powerpoint/2010/main" val="219590433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156</a:t>
            </a:fld>
            <a:endParaRPr lang="en-US"/>
          </a:p>
        </p:txBody>
      </p:sp>
      <p:sp>
        <p:nvSpPr>
          <p:cNvPr id="3" name="Rectangle 2"/>
          <p:cNvSpPr/>
          <p:nvPr/>
        </p:nvSpPr>
        <p:spPr>
          <a:xfrm>
            <a:off x="320040" y="294978"/>
            <a:ext cx="11536680" cy="6124754"/>
          </a:xfrm>
          <a:prstGeom prst="rect">
            <a:avLst/>
          </a:prstGeom>
        </p:spPr>
        <p:txBody>
          <a:bodyPr wrap="square">
            <a:spAutoFit/>
          </a:bodyPr>
          <a:lstStyle/>
          <a:p>
            <a:r>
              <a:rPr lang="en-US" b="1" dirty="0" smtClean="0">
                <a:solidFill>
                  <a:schemeClr val="tx1"/>
                </a:solidFill>
              </a:rPr>
              <a:t>Representing Relationships and Data</a:t>
            </a:r>
          </a:p>
          <a:p>
            <a:r>
              <a:rPr lang="en-US" dirty="0" smtClean="0">
                <a:solidFill>
                  <a:schemeClr val="tx1"/>
                </a:solidFill>
              </a:rPr>
              <a:t>The defined variables of the SDTM general observation classes could restrict the ability of sponsors to represent all the data they wish to submit. Collected data that may not entirely fit includes relationships between records within a domain, records in separate domains, and sponsor-defined "variables". As a result, the SDTM has methods to represent distinct types of relationships, all of which are described in more detail in subsequent sections. These include the following:</a:t>
            </a:r>
          </a:p>
          <a:p>
            <a:endParaRPr lang="en-US" dirty="0" smtClean="0">
              <a:solidFill>
                <a:schemeClr val="tx1"/>
              </a:solidFill>
            </a:endParaRPr>
          </a:p>
          <a:p>
            <a:r>
              <a:rPr lang="en-US" b="1" dirty="0" smtClean="0">
                <a:solidFill>
                  <a:schemeClr val="tx1"/>
                </a:solidFill>
              </a:rPr>
              <a:t>Relating Groups of Records Within a Domain Using the --GRPID Variable</a:t>
            </a:r>
            <a:r>
              <a:rPr lang="en-US" dirty="0" smtClean="0">
                <a:solidFill>
                  <a:schemeClr val="tx1"/>
                </a:solidFill>
              </a:rPr>
              <a:t>, describes representing a relationship between a group of records for a given subject within the same domain.</a:t>
            </a:r>
          </a:p>
          <a:p>
            <a:endParaRPr lang="en-US" dirty="0" smtClean="0">
              <a:solidFill>
                <a:schemeClr val="tx1"/>
              </a:solidFill>
            </a:endParaRPr>
          </a:p>
          <a:p>
            <a:r>
              <a:rPr lang="en-US" b="1" dirty="0" smtClean="0">
                <a:solidFill>
                  <a:schemeClr val="tx1"/>
                </a:solidFill>
              </a:rPr>
              <a:t>Relating Peer Records</a:t>
            </a:r>
            <a:r>
              <a:rPr lang="en-US" dirty="0" smtClean="0">
                <a:solidFill>
                  <a:schemeClr val="tx1"/>
                </a:solidFill>
              </a:rPr>
              <a:t>, describes representing relationships between independent records (usually in separate domains) for a subject, such as a concomitant medication taken to treat an adverse event.</a:t>
            </a:r>
          </a:p>
          <a:p>
            <a:endParaRPr lang="en-US" dirty="0" smtClean="0">
              <a:solidFill>
                <a:schemeClr val="tx1"/>
              </a:solidFill>
            </a:endParaRPr>
          </a:p>
          <a:p>
            <a:r>
              <a:rPr lang="en-US" b="1" dirty="0" smtClean="0">
                <a:solidFill>
                  <a:schemeClr val="tx1"/>
                </a:solidFill>
              </a:rPr>
              <a:t>Relating Datasets, </a:t>
            </a:r>
            <a:r>
              <a:rPr lang="en-US" dirty="0" smtClean="0">
                <a:solidFill>
                  <a:schemeClr val="tx1"/>
                </a:solidFill>
              </a:rPr>
              <a:t>describes representing a relationship between two (or more) datasets where records of one (or more) dataset(s) are related to record(s) in another dataset (or datasets).</a:t>
            </a:r>
          </a:p>
          <a:p>
            <a:endParaRPr lang="en-US" dirty="0" smtClean="0">
              <a:solidFill>
                <a:schemeClr val="tx1"/>
              </a:solidFill>
            </a:endParaRPr>
          </a:p>
          <a:p>
            <a:r>
              <a:rPr lang="en-US" b="1" dirty="0" smtClean="0">
                <a:solidFill>
                  <a:schemeClr val="tx1"/>
                </a:solidFill>
              </a:rPr>
              <a:t>Relating Non-Standard Variables Values to a Parent Domain</a:t>
            </a:r>
            <a:r>
              <a:rPr lang="en-US" dirty="0" smtClean="0">
                <a:solidFill>
                  <a:schemeClr val="tx1"/>
                </a:solidFill>
              </a:rPr>
              <a:t>, describes the method for representing the dependent relationship where data that cannot be represented by a standard variable within the demographics domain (DM) or a general-observation-class domain record (or records) can be related back to that record (or records).</a:t>
            </a:r>
          </a:p>
          <a:p>
            <a:endParaRPr lang="en-US" dirty="0" smtClean="0">
              <a:solidFill>
                <a:schemeClr val="tx1"/>
              </a:solidFill>
            </a:endParaRPr>
          </a:p>
          <a:p>
            <a:r>
              <a:rPr lang="en-US" b="1" dirty="0" smtClean="0">
                <a:solidFill>
                  <a:schemeClr val="tx1"/>
                </a:solidFill>
              </a:rPr>
              <a:t>Relating Comments to a Parent Domain</a:t>
            </a:r>
            <a:r>
              <a:rPr lang="en-US" dirty="0" smtClean="0">
                <a:solidFill>
                  <a:schemeClr val="tx1"/>
                </a:solidFill>
              </a:rPr>
              <a:t>, describes representing a dependent relationship between a comment in the Comments domain and a parent record (or records) in other domains, such as a comment recorded in association with an adverse event.</a:t>
            </a:r>
          </a:p>
          <a:p>
            <a:endParaRPr lang="en-US" dirty="0" smtClean="0">
              <a:solidFill>
                <a:schemeClr val="tx1"/>
              </a:solidFill>
            </a:endParaRPr>
          </a:p>
          <a:p>
            <a:r>
              <a:rPr lang="en-US" b="1" dirty="0" smtClean="0">
                <a:solidFill>
                  <a:schemeClr val="tx1"/>
                </a:solidFill>
              </a:rPr>
              <a:t>How to Determine Where Data Belong in SDTM-Compliant Data Tabulations</a:t>
            </a:r>
            <a:r>
              <a:rPr lang="en-US" dirty="0" smtClean="0">
                <a:solidFill>
                  <a:schemeClr val="tx1"/>
                </a:solidFill>
              </a:rPr>
              <a:t>, discusses the concept of related datasets and whether to place additional data in a separate domain or a Supplemental Qualifier special purpose dataset, and the concept of modeling findings data that refer to data in another general observation class domain.</a:t>
            </a:r>
          </a:p>
          <a:p>
            <a:endParaRPr lang="en-US" dirty="0" smtClean="0">
              <a:solidFill>
                <a:schemeClr val="tx1"/>
              </a:solidFill>
            </a:endParaRPr>
          </a:p>
          <a:p>
            <a:r>
              <a:rPr lang="en-US" b="1" dirty="0" smtClean="0">
                <a:solidFill>
                  <a:schemeClr val="tx1"/>
                </a:solidFill>
              </a:rPr>
              <a:t>Relating Study Subjects</a:t>
            </a:r>
            <a:r>
              <a:rPr lang="en-US" dirty="0" smtClean="0">
                <a:solidFill>
                  <a:schemeClr val="tx1"/>
                </a:solidFill>
              </a:rPr>
              <a:t>, describes representing collected relationships between persons, both of whom are study subjects. For example "MOTHER, BIOLOGICAL", "CHILD, BIOLOGICAL", "TWIN, DIZOGOTIC“.</a:t>
            </a:r>
            <a:endParaRPr lang="en-US" dirty="0">
              <a:solidFill>
                <a:schemeClr val="tx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smtClean="0"/>
              <a:t>Section 9. Creation Of A New Custom Domain</a:t>
            </a:r>
            <a:endParaRPr dirty="0"/>
          </a:p>
        </p:txBody>
      </p:sp>
    </p:spTree>
    <p:extLst>
      <p:ext uri="{BB962C8B-B14F-4D97-AF65-F5344CB8AC3E}">
        <p14:creationId xmlns="" xmlns:p14="http://schemas.microsoft.com/office/powerpoint/2010/main" val="219590433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158</a:t>
            </a:fld>
            <a:endParaRPr lang="en-US"/>
          </a:p>
        </p:txBody>
      </p:sp>
      <p:sp>
        <p:nvSpPr>
          <p:cNvPr id="3" name="Rectangle 2"/>
          <p:cNvSpPr/>
          <p:nvPr/>
        </p:nvSpPr>
        <p:spPr>
          <a:xfrm>
            <a:off x="278993" y="196632"/>
            <a:ext cx="2185214" cy="307777"/>
          </a:xfrm>
          <a:prstGeom prst="rect">
            <a:avLst/>
          </a:prstGeom>
        </p:spPr>
        <p:txBody>
          <a:bodyPr wrap="none">
            <a:spAutoFit/>
          </a:bodyPr>
          <a:lstStyle/>
          <a:p>
            <a:r>
              <a:rPr lang="en-US" b="1" dirty="0" smtClean="0">
                <a:solidFill>
                  <a:schemeClr val="tx1"/>
                </a:solidFill>
              </a:rPr>
              <a:t>Creating a New Domain</a:t>
            </a:r>
            <a:endParaRPr lang="en-US" dirty="0">
              <a:solidFill>
                <a:schemeClr val="tx1"/>
              </a:solidFill>
            </a:endParaRPr>
          </a:p>
        </p:txBody>
      </p:sp>
      <p:sp>
        <p:nvSpPr>
          <p:cNvPr id="4" name="Rectangle 3"/>
          <p:cNvSpPr/>
          <p:nvPr/>
        </p:nvSpPr>
        <p:spPr>
          <a:xfrm>
            <a:off x="335280" y="477084"/>
            <a:ext cx="11445240" cy="4616648"/>
          </a:xfrm>
          <a:prstGeom prst="rect">
            <a:avLst/>
          </a:prstGeom>
        </p:spPr>
        <p:txBody>
          <a:bodyPr wrap="square">
            <a:spAutoFit/>
          </a:bodyPr>
          <a:lstStyle/>
          <a:p>
            <a:r>
              <a:rPr lang="en-US" dirty="0" smtClean="0">
                <a:solidFill>
                  <a:schemeClr val="tx1"/>
                </a:solidFill>
              </a:rPr>
              <a:t>This section describes the overall process for creating a custom domain, which must be based on one of the three SDTM general observation classes. The number of domains submitted should be based on the specific requirements of the study. Follow the process below to create a custom domain:</a:t>
            </a:r>
          </a:p>
          <a:p>
            <a:r>
              <a:rPr lang="en-US" dirty="0" smtClean="0">
                <a:solidFill>
                  <a:schemeClr val="tx1"/>
                </a:solidFill>
              </a:rPr>
              <a:t>1. Confirm that none of the existing published domains will fit the need. A custom domain may only be created if the data are different in nature and do not fit into an existing published domain. Establish a domain of a common topic (i.e., where the nature of the data is the same), rather than by a specific method of collection (e.g., electrocardiogram, EG). Group and separate data within the domain</a:t>
            </a:r>
          </a:p>
          <a:p>
            <a:r>
              <a:rPr lang="en-US" dirty="0" smtClean="0">
                <a:solidFill>
                  <a:schemeClr val="tx1"/>
                </a:solidFill>
              </a:rPr>
              <a:t>using --CAT, --SCAT, --METHOD, --SPEC, --LOC, etc. as appropriate. Examples of different topics are: microbiology, tumor measurements, pathology/histology, vital signs, and physical exam results.</a:t>
            </a:r>
          </a:p>
          <a:p>
            <a:r>
              <a:rPr lang="en-US" dirty="0" smtClean="0">
                <a:solidFill>
                  <a:schemeClr val="tx1"/>
                </a:solidFill>
              </a:rPr>
              <a:t>Do not create separate domains based on time; rather, represent both prior and current observations in a domain (e.g., CM for all non-study medications). Note that AE and MH are an exception to this best practice because of regulatory reporting needs.</a:t>
            </a:r>
          </a:p>
          <a:p>
            <a:r>
              <a:rPr lang="en-US" dirty="0" smtClean="0">
                <a:solidFill>
                  <a:schemeClr val="tx1"/>
                </a:solidFill>
              </a:rPr>
              <a:t>How collected data are used (e.g., to support analyses and/or efficacy endpoints) must not result in the creation of a custom domain. For example, if blood pressure measurements are endpoints in a hypertension study, they must still be represented in the VS (Vital Signs) domain, as opposed to a custom "efficacy" domain. Similarly, if liver function test results are of special interest, they must still be</a:t>
            </a:r>
          </a:p>
          <a:p>
            <a:r>
              <a:rPr lang="en-US" dirty="0" smtClean="0">
                <a:solidFill>
                  <a:schemeClr val="tx1"/>
                </a:solidFill>
              </a:rPr>
              <a:t>represented in the LB (Laboratory Tests) domain. Data that were collected on separate CRF modules or pages may fit into an existing domain (such as separate questionnaires into the QS domain, or prior and concomitant medications in the CM domain).</a:t>
            </a:r>
          </a:p>
          <a:p>
            <a:r>
              <a:rPr lang="en-US" dirty="0" smtClean="0">
                <a:solidFill>
                  <a:schemeClr val="tx1"/>
                </a:solidFill>
              </a:rPr>
              <a:t>If it is necessary to represent relationships between data that are hierarchical in nature (e.g., a parent record must be observed before child records), then establish a domain pair (e.g., MB/MS, PC/PP). Note, domain pairs have been modeled for microbiology data (MB/MS domains) and PK data (PC/PP domains) to enable dataset-level relationships to be described using RELREC. The domain pair uses DOMAIN</a:t>
            </a:r>
          </a:p>
          <a:p>
            <a:r>
              <a:rPr lang="en-US" dirty="0" smtClean="0">
                <a:solidFill>
                  <a:schemeClr val="tx1"/>
                </a:solidFill>
              </a:rPr>
              <a:t>as an Identifier to group parent records (e.g., MB) from child records (e.g., MS) and enables a dataset-level relationship to be described in RELREC. Without using DOMAIN to facilitate description of the data relationships, RELREC, as currently defined, could not be used without introducing a variable that would group data like DOMAIN.</a:t>
            </a:r>
            <a:endParaRPr lang="en-US" dirty="0">
              <a:solidFill>
                <a:schemeClr val="tx1"/>
              </a:solidFill>
            </a:endParaRPr>
          </a:p>
        </p:txBody>
      </p:sp>
      <p:sp>
        <p:nvSpPr>
          <p:cNvPr id="5" name="Rectangle 4"/>
          <p:cNvSpPr/>
          <p:nvPr/>
        </p:nvSpPr>
        <p:spPr>
          <a:xfrm>
            <a:off x="411480" y="5023545"/>
            <a:ext cx="11186160" cy="523220"/>
          </a:xfrm>
          <a:prstGeom prst="rect">
            <a:avLst/>
          </a:prstGeom>
        </p:spPr>
        <p:txBody>
          <a:bodyPr wrap="square">
            <a:spAutoFit/>
          </a:bodyPr>
          <a:lstStyle/>
          <a:p>
            <a:r>
              <a:rPr lang="en-US" dirty="0" smtClean="0">
                <a:solidFill>
                  <a:schemeClr val="tx1"/>
                </a:solidFill>
              </a:rPr>
              <a:t>2. Check the SDTM Draft Domains area of CDISC wiki SDTM Draft Domains Home (https://wiki.cdisc.org/x/s4Iv) for proposed domains developed since the last published version of the SDTMIG. These proposed domains may be used as custom domains in a submission.</a:t>
            </a:r>
            <a:endParaRPr lang="en-US" dirty="0">
              <a:solidFill>
                <a:schemeClr val="tx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159</a:t>
            </a:fld>
            <a:endParaRPr lang="en-US"/>
          </a:p>
        </p:txBody>
      </p:sp>
      <p:sp>
        <p:nvSpPr>
          <p:cNvPr id="3" name="Rectangle 2"/>
          <p:cNvSpPr/>
          <p:nvPr/>
        </p:nvSpPr>
        <p:spPr>
          <a:xfrm>
            <a:off x="289560" y="212795"/>
            <a:ext cx="11582400" cy="5693866"/>
          </a:xfrm>
          <a:prstGeom prst="rect">
            <a:avLst/>
          </a:prstGeom>
        </p:spPr>
        <p:txBody>
          <a:bodyPr wrap="square">
            <a:spAutoFit/>
          </a:bodyPr>
          <a:lstStyle/>
          <a:p>
            <a:r>
              <a:rPr lang="en-US" dirty="0" smtClean="0">
                <a:solidFill>
                  <a:schemeClr val="tx1"/>
                </a:solidFill>
              </a:rPr>
              <a:t>3. Look for an existing, relevant domain model to serve as a prototype. If no existing model seems appropriate, choose the general observation class (Interventions, Events, or Findings) that best fits the data by considering the topic of the observation The general approach for selecting variables for a custom domain is as follows (also see Figure 2.6, Creating a New Domain, below).</a:t>
            </a:r>
          </a:p>
          <a:p>
            <a:r>
              <a:rPr lang="en-US" dirty="0" smtClean="0">
                <a:solidFill>
                  <a:schemeClr val="tx1"/>
                </a:solidFill>
              </a:rPr>
              <a:t>1. Select and include the required identifier variables (e.g., STUDYID, DOMAIN, USUBJID, --SEQ) and any permissible Identifier variables from the SDTM.</a:t>
            </a:r>
          </a:p>
          <a:p>
            <a:r>
              <a:rPr lang="en-US" dirty="0" smtClean="0">
                <a:solidFill>
                  <a:schemeClr val="tx1"/>
                </a:solidFill>
              </a:rPr>
              <a:t>2. Include the topic variable from the identified general observation class (e.g., --TESTCD for Findings) in the SDTM.</a:t>
            </a:r>
          </a:p>
          <a:p>
            <a:r>
              <a:rPr lang="en-US" dirty="0" smtClean="0">
                <a:solidFill>
                  <a:schemeClr val="tx1"/>
                </a:solidFill>
              </a:rPr>
              <a:t>3. Select and include the relevant qualifier variables from the identified general observation class in the SDTM. Variables belonging to other general observation classes must not be added.</a:t>
            </a:r>
          </a:p>
          <a:p>
            <a:r>
              <a:rPr lang="en-US" dirty="0" smtClean="0">
                <a:solidFill>
                  <a:schemeClr val="tx1"/>
                </a:solidFill>
              </a:rPr>
              <a:t>4. Select and include the applicable timing variables in the SDTM.</a:t>
            </a:r>
          </a:p>
          <a:p>
            <a:r>
              <a:rPr lang="en-US" dirty="0" smtClean="0">
                <a:solidFill>
                  <a:schemeClr val="tx1"/>
                </a:solidFill>
              </a:rPr>
              <a:t>5. Determine the domain code, one that is not a domain code in the CDISC Controlled Terminology </a:t>
            </a:r>
            <a:r>
              <a:rPr lang="en-US" dirty="0" err="1" smtClean="0">
                <a:solidFill>
                  <a:schemeClr val="tx1"/>
                </a:solidFill>
              </a:rPr>
              <a:t>codelist</a:t>
            </a:r>
            <a:r>
              <a:rPr lang="en-US" dirty="0" smtClean="0">
                <a:solidFill>
                  <a:schemeClr val="tx1"/>
                </a:solidFill>
              </a:rPr>
              <a:t> "SDTM Domain Abbreviations" available at http://www.cancer.gov/research/resources/terminology/cdisc. If it desired to have this domain code as part of CDISC controlled terminology, then submit a request to https://ncitermform.nci.nih.gov/ncitermform/?version=cdisc. The sponsor-selected, two-character domain code should be used consistently throughout the submission.</a:t>
            </a:r>
          </a:p>
          <a:p>
            <a:r>
              <a:rPr lang="en-US" dirty="0" smtClean="0">
                <a:solidFill>
                  <a:schemeClr val="tx1"/>
                </a:solidFill>
              </a:rPr>
              <a:t>6. Apply the two-character domain code to the appropriate variables in the domain. Replace all variable prefixes (shown in the models as two hyphens "--") with the domain code.</a:t>
            </a:r>
          </a:p>
          <a:p>
            <a:r>
              <a:rPr lang="en-US" dirty="0" smtClean="0">
                <a:solidFill>
                  <a:schemeClr val="tx1"/>
                </a:solidFill>
              </a:rPr>
              <a:t>7. Set the order of variables consistent with the order defined in the SDTM for the general observation class.</a:t>
            </a:r>
          </a:p>
          <a:p>
            <a:r>
              <a:rPr lang="en-US" dirty="0" smtClean="0">
                <a:solidFill>
                  <a:schemeClr val="tx1"/>
                </a:solidFill>
              </a:rPr>
              <a:t>8. Adjust the labels of the variables only as appropriate to properly convey the meaning in the context of the data being submitted in the newly created domain. Use title case for all labels (title case means to capitalize the first letter of every word except for articles, prepositions, and conjunctions).</a:t>
            </a:r>
          </a:p>
          <a:p>
            <a:r>
              <a:rPr lang="en-US" dirty="0" smtClean="0">
                <a:solidFill>
                  <a:schemeClr val="tx1"/>
                </a:solidFill>
              </a:rPr>
              <a:t>9. Ensure that appropriate standard variables are being properly applied by comparing their use in the custom domain to their use in standard domains.</a:t>
            </a:r>
          </a:p>
          <a:p>
            <a:r>
              <a:rPr lang="en-US" dirty="0" smtClean="0">
                <a:solidFill>
                  <a:schemeClr val="tx1"/>
                </a:solidFill>
              </a:rPr>
              <a:t>10. Describe the dataset within the Define-XML document. See Section 3.2, Using the CDISC Domain Models in Regulatory Submissions — Dataset Metadata.</a:t>
            </a:r>
          </a:p>
          <a:p>
            <a:r>
              <a:rPr lang="en-US" dirty="0" smtClean="0">
                <a:solidFill>
                  <a:schemeClr val="tx1"/>
                </a:solidFill>
              </a:rPr>
              <a:t>11. Place any non-standard (SDTM) variables in a Supplemental Qualifier dataset. Mechanisms for representing additional non-standard qualifier variables not described in the general observation classes and for defining relationships between separate datasets or records are described in Section 8.4, Relating Non-Standard Variables Values to a Parent Domain.</a:t>
            </a:r>
            <a:endParaRPr lang="en-US"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Protocol Sample</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1162595" y="1841861"/>
            <a:ext cx="2811372" cy="408926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167052" y="1905001"/>
            <a:ext cx="2547257" cy="3982808"/>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6766560" y="1956768"/>
            <a:ext cx="2560321" cy="3629058"/>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9295167" y="2103119"/>
            <a:ext cx="2268460" cy="3357155"/>
          </a:xfrm>
          <a:prstGeom prst="rect">
            <a:avLst/>
          </a:prstGeom>
          <a:noFill/>
          <a:ln w="9525">
            <a:noFill/>
            <a:miter lim="800000"/>
            <a:headEnd/>
            <a:tailEnd/>
          </a:ln>
          <a:effec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160</a:t>
            </a:fld>
            <a:endParaRPr lang="en-US"/>
          </a:p>
        </p:txBody>
      </p:sp>
      <p:pic>
        <p:nvPicPr>
          <p:cNvPr id="1026" name="Picture 2"/>
          <p:cNvPicPr>
            <a:picLocks noChangeAspect="1" noChangeArrowheads="1"/>
          </p:cNvPicPr>
          <p:nvPr/>
        </p:nvPicPr>
        <p:blipFill>
          <a:blip r:embed="rId2"/>
          <a:srcRect/>
          <a:stretch>
            <a:fillRect/>
          </a:stretch>
        </p:blipFill>
        <p:spPr bwMode="auto">
          <a:xfrm>
            <a:off x="1169670" y="284798"/>
            <a:ext cx="9163050" cy="6175896"/>
          </a:xfrm>
          <a:prstGeom prst="rect">
            <a:avLst/>
          </a:prstGeom>
          <a:noFill/>
          <a:ln w="9525">
            <a:noFill/>
            <a:miter lim="800000"/>
            <a:headEnd/>
            <a:tailEnd/>
          </a:ln>
          <a:effec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161</a:t>
            </a:fld>
            <a:endParaRPr lang="en-US"/>
          </a:p>
        </p:txBody>
      </p:sp>
      <p:pic>
        <p:nvPicPr>
          <p:cNvPr id="2050" name="Picture 2"/>
          <p:cNvPicPr>
            <a:picLocks noChangeAspect="1" noChangeArrowheads="1"/>
          </p:cNvPicPr>
          <p:nvPr/>
        </p:nvPicPr>
        <p:blipFill>
          <a:blip r:embed="rId2"/>
          <a:srcRect/>
          <a:stretch>
            <a:fillRect/>
          </a:stretch>
        </p:blipFill>
        <p:spPr bwMode="auto">
          <a:xfrm>
            <a:off x="1764030" y="280988"/>
            <a:ext cx="7608570" cy="6289566"/>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162</a:t>
            </a:fld>
            <a:endParaRPr lang="en-US"/>
          </a:p>
        </p:txBody>
      </p:sp>
      <p:pic>
        <p:nvPicPr>
          <p:cNvPr id="3074" name="Picture 2"/>
          <p:cNvPicPr>
            <a:picLocks noChangeAspect="1" noChangeArrowheads="1"/>
          </p:cNvPicPr>
          <p:nvPr/>
        </p:nvPicPr>
        <p:blipFill>
          <a:blip r:embed="rId2"/>
          <a:srcRect/>
          <a:stretch>
            <a:fillRect/>
          </a:stretch>
        </p:blipFill>
        <p:spPr bwMode="auto">
          <a:xfrm>
            <a:off x="1036320" y="228599"/>
            <a:ext cx="9601200" cy="6322741"/>
          </a:xfrm>
          <a:prstGeom prst="rect">
            <a:avLst/>
          </a:prstGeom>
          <a:noFill/>
          <a:ln w="9525">
            <a:noFill/>
            <a:miter lim="800000"/>
            <a:headEnd/>
            <a:tailEnd/>
          </a:ln>
          <a:effec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algn="ctr"/>
            <a:r>
              <a:rPr lang="en-US" dirty="0" smtClean="0"/>
              <a:t>Section 10. Order of variables, Core Designations, Convention for missing values, Multiple Values for a Variable</a:t>
            </a:r>
            <a:endParaRPr dirty="0"/>
          </a:p>
        </p:txBody>
      </p:sp>
    </p:spTree>
    <p:extLst>
      <p:ext uri="{BB962C8B-B14F-4D97-AF65-F5344CB8AC3E}">
        <p14:creationId xmlns="" xmlns:p14="http://schemas.microsoft.com/office/powerpoint/2010/main" val="219590433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164</a:t>
            </a:fld>
            <a:endParaRPr lang="en-US"/>
          </a:p>
        </p:txBody>
      </p:sp>
      <p:sp>
        <p:nvSpPr>
          <p:cNvPr id="3" name="Rectangle 2"/>
          <p:cNvSpPr/>
          <p:nvPr/>
        </p:nvSpPr>
        <p:spPr>
          <a:xfrm>
            <a:off x="243840" y="296019"/>
            <a:ext cx="11612880" cy="1169551"/>
          </a:xfrm>
          <a:prstGeom prst="rect">
            <a:avLst/>
          </a:prstGeom>
        </p:spPr>
        <p:txBody>
          <a:bodyPr wrap="square">
            <a:spAutoFit/>
          </a:bodyPr>
          <a:lstStyle/>
          <a:p>
            <a:r>
              <a:rPr lang="en-US" b="1" dirty="0" smtClean="0">
                <a:solidFill>
                  <a:schemeClr val="tx1"/>
                </a:solidFill>
              </a:rPr>
              <a:t>Order of the Variables</a:t>
            </a:r>
          </a:p>
          <a:p>
            <a:r>
              <a:rPr lang="en-US" dirty="0" smtClean="0">
                <a:solidFill>
                  <a:schemeClr val="tx1"/>
                </a:solidFill>
              </a:rPr>
              <a:t>The order of variables in the Define-XML document must reflect the order of variables in the dataset. The order of variables in the CDISC domain models has been chosen to facilitate the review of the models and application of the models. Variables for the three general observation classes must be ordered with Identifiers first, followed by the Topic, Qualifier, and Timing variables. Within each role, variables must be ordered as shown in SDTM  </a:t>
            </a:r>
            <a:r>
              <a:rPr lang="en-US" dirty="0" err="1" smtClean="0">
                <a:solidFill>
                  <a:schemeClr val="tx1"/>
                </a:solidFill>
              </a:rPr>
              <a:t>ver</a:t>
            </a:r>
            <a:r>
              <a:rPr lang="en-US" dirty="0" smtClean="0">
                <a:solidFill>
                  <a:schemeClr val="tx1"/>
                </a:solidFill>
              </a:rPr>
              <a:t> 1.8 Tables 2.2.1, 2.2.2, 2.2.3, 2.2.3.1, 2.2.4, and 2.2.5.</a:t>
            </a:r>
            <a:endParaRPr lang="en-US" dirty="0">
              <a:solidFill>
                <a:schemeClr val="tx1"/>
              </a:solidFill>
            </a:endParaRPr>
          </a:p>
        </p:txBody>
      </p:sp>
      <p:sp>
        <p:nvSpPr>
          <p:cNvPr id="4" name="Rectangle 3"/>
          <p:cNvSpPr/>
          <p:nvPr/>
        </p:nvSpPr>
        <p:spPr>
          <a:xfrm>
            <a:off x="304800" y="1551176"/>
            <a:ext cx="11460480" cy="3754874"/>
          </a:xfrm>
          <a:prstGeom prst="rect">
            <a:avLst/>
          </a:prstGeom>
        </p:spPr>
        <p:txBody>
          <a:bodyPr wrap="square">
            <a:spAutoFit/>
          </a:bodyPr>
          <a:lstStyle/>
          <a:p>
            <a:r>
              <a:rPr lang="en-US" b="1" dirty="0" smtClean="0">
                <a:solidFill>
                  <a:schemeClr val="tx1"/>
                </a:solidFill>
              </a:rPr>
              <a:t>SDTM Core Designations</a:t>
            </a:r>
          </a:p>
          <a:p>
            <a:r>
              <a:rPr lang="en-US" dirty="0" smtClean="0">
                <a:solidFill>
                  <a:schemeClr val="tx1"/>
                </a:solidFill>
              </a:rPr>
              <a:t>Three categories are specified in the "Core" column in the domain models:</a:t>
            </a:r>
          </a:p>
          <a:p>
            <a:r>
              <a:rPr lang="en-US" dirty="0" smtClean="0">
                <a:solidFill>
                  <a:schemeClr val="tx1"/>
                </a:solidFill>
              </a:rPr>
              <a:t>A </a:t>
            </a:r>
            <a:r>
              <a:rPr lang="en-US" b="1" dirty="0" smtClean="0">
                <a:solidFill>
                  <a:schemeClr val="tx1"/>
                </a:solidFill>
              </a:rPr>
              <a:t>Required variable is any variable that is basic to the identification of a data record (i.e., essential key variables and a topic variable) or is necessary to make the record meaningful. Required variables must always </a:t>
            </a:r>
            <a:r>
              <a:rPr lang="en-US" dirty="0" smtClean="0">
                <a:solidFill>
                  <a:schemeClr val="tx1"/>
                </a:solidFill>
              </a:rPr>
              <a:t>be included in the dataset and cannot be null for any record.</a:t>
            </a:r>
          </a:p>
          <a:p>
            <a:r>
              <a:rPr lang="en-US" dirty="0" smtClean="0">
                <a:solidFill>
                  <a:schemeClr val="tx1"/>
                </a:solidFill>
              </a:rPr>
              <a:t>An </a:t>
            </a:r>
            <a:r>
              <a:rPr lang="en-US" b="1" dirty="0" smtClean="0">
                <a:solidFill>
                  <a:schemeClr val="tx1"/>
                </a:solidFill>
              </a:rPr>
              <a:t>Expected variable is any variable necessary to make a record useful in the context of a specific domain. Expected variables may contain some null values, but in most cases will not contain null values for every </a:t>
            </a:r>
            <a:r>
              <a:rPr lang="en-US" dirty="0" smtClean="0">
                <a:solidFill>
                  <a:schemeClr val="tx1"/>
                </a:solidFill>
              </a:rPr>
              <a:t>record. When the study does not include the data item for an expected variable, however, a null column must still be included in the dataset, and a comment must be included in the Define-XML document to state that the study does not include the data item.</a:t>
            </a:r>
          </a:p>
          <a:p>
            <a:r>
              <a:rPr lang="en-US" dirty="0" smtClean="0">
                <a:solidFill>
                  <a:schemeClr val="tx1"/>
                </a:solidFill>
              </a:rPr>
              <a:t>A </a:t>
            </a:r>
            <a:r>
              <a:rPr lang="en-US" b="1" dirty="0" smtClean="0">
                <a:solidFill>
                  <a:schemeClr val="tx1"/>
                </a:solidFill>
              </a:rPr>
              <a:t>Permissible variable should be used in an SDTM dataset wherever appropriate. Although domain specification tables list only some of the Identifier, Timing, and general observation class variables listed in the </a:t>
            </a:r>
            <a:r>
              <a:rPr lang="en-US" dirty="0" smtClean="0">
                <a:solidFill>
                  <a:schemeClr val="tx1"/>
                </a:solidFill>
              </a:rPr>
              <a:t>SDTM, all are permissible unless specifically restricted in this implementation guide (see Section 2.7, SDTM Variables Not Allowed in SDTMIG) or by specific domain assumptions.</a:t>
            </a:r>
          </a:p>
          <a:p>
            <a:r>
              <a:rPr lang="en-US" dirty="0" smtClean="0">
                <a:solidFill>
                  <a:schemeClr val="tx1"/>
                </a:solidFill>
              </a:rPr>
              <a:t>Domain assumptions that say a Permissible variable is "generally not used" do not prohibit use of the variable.</a:t>
            </a:r>
          </a:p>
          <a:p>
            <a:r>
              <a:rPr lang="en-US" dirty="0" smtClean="0">
                <a:solidFill>
                  <a:schemeClr val="tx1"/>
                </a:solidFill>
              </a:rPr>
              <a:t>If a study includes a data item that would be represented in a Permissible variable, then that variable must be included in the SDTM dataset, even if null. Indicate no data were available for that variable in the Define-XML document.</a:t>
            </a:r>
          </a:p>
          <a:p>
            <a:r>
              <a:rPr lang="en-US" dirty="0" smtClean="0">
                <a:solidFill>
                  <a:schemeClr val="tx1"/>
                </a:solidFill>
              </a:rPr>
              <a:t>If a study did not include a data item that would be represented in a Permissible variable, then that variable should not be included in the SDTM dataset and should not be declared in the Define-XML document.</a:t>
            </a:r>
            <a:endParaRPr lang="en-US" dirty="0">
              <a:solidFill>
                <a:schemeClr val="tx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smtClean="0"/>
              <a:t>Section 11. Handling Free Text From A CRF</a:t>
            </a:r>
            <a:endParaRPr dirty="0"/>
          </a:p>
        </p:txBody>
      </p:sp>
    </p:spTree>
    <p:extLst>
      <p:ext uri="{BB962C8B-B14F-4D97-AF65-F5344CB8AC3E}">
        <p14:creationId xmlns="" xmlns:p14="http://schemas.microsoft.com/office/powerpoint/2010/main" val="219590433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166</a:t>
            </a:fld>
            <a:endParaRPr lang="en-US"/>
          </a:p>
        </p:txBody>
      </p:sp>
      <p:sp>
        <p:nvSpPr>
          <p:cNvPr id="3" name="Rectangle 2"/>
          <p:cNvSpPr/>
          <p:nvPr/>
        </p:nvSpPr>
        <p:spPr>
          <a:xfrm>
            <a:off x="304800" y="238185"/>
            <a:ext cx="11536680" cy="738664"/>
          </a:xfrm>
          <a:prstGeom prst="rect">
            <a:avLst/>
          </a:prstGeom>
        </p:spPr>
        <p:txBody>
          <a:bodyPr wrap="square">
            <a:spAutoFit/>
          </a:bodyPr>
          <a:lstStyle/>
          <a:p>
            <a:r>
              <a:rPr lang="en-US" b="1" dirty="0" smtClean="0">
                <a:solidFill>
                  <a:schemeClr val="tx1"/>
                </a:solidFill>
              </a:rPr>
              <a:t>Submitting Free Text from the CRF</a:t>
            </a:r>
          </a:p>
          <a:p>
            <a:r>
              <a:rPr lang="en-US" dirty="0" smtClean="0">
                <a:solidFill>
                  <a:schemeClr val="tx1"/>
                </a:solidFill>
              </a:rPr>
              <a:t>Sponsors often collect free text data on a CRF to supplement a standard field. This often occurs as part of a list of choices accompanied by "Other, specify."  The manner in which these data are submitted will vary based  on their role.</a:t>
            </a:r>
            <a:endParaRPr lang="en-US" dirty="0">
              <a:solidFill>
                <a:schemeClr val="tx1"/>
              </a:solidFill>
            </a:endParaRPr>
          </a:p>
        </p:txBody>
      </p:sp>
      <p:sp>
        <p:nvSpPr>
          <p:cNvPr id="4" name="Rectangle 3"/>
          <p:cNvSpPr/>
          <p:nvPr/>
        </p:nvSpPr>
        <p:spPr>
          <a:xfrm>
            <a:off x="365760" y="1036529"/>
            <a:ext cx="11125200" cy="2031325"/>
          </a:xfrm>
          <a:prstGeom prst="rect">
            <a:avLst/>
          </a:prstGeom>
        </p:spPr>
        <p:txBody>
          <a:bodyPr wrap="square">
            <a:spAutoFit/>
          </a:bodyPr>
          <a:lstStyle/>
          <a:p>
            <a:r>
              <a:rPr lang="en-US" b="1" dirty="0" smtClean="0">
                <a:solidFill>
                  <a:schemeClr val="tx1"/>
                </a:solidFill>
              </a:rPr>
              <a:t>"Specify" Values for Non-Result Qualifier Variables</a:t>
            </a:r>
          </a:p>
          <a:p>
            <a:r>
              <a:rPr lang="en-US" dirty="0" smtClean="0">
                <a:solidFill>
                  <a:schemeClr val="tx1"/>
                </a:solidFill>
              </a:rPr>
              <a:t>When free-text information is collected to supplement a standard non-result Qualifier field, the free-text value should be placed in the SUPP-- dataset described in Section 8.4, Relating Non-Standard Variables Values to a Parent Domain. When applicable, controlled terminology should be used for SUPP-- field names (QNAM) and their associated labels (QLABEL) (see Section 8.4, Relating Non-Standard Variables Values to a Parent </a:t>
            </a:r>
            <a:r>
              <a:rPr lang="fr-FR" dirty="0" smtClean="0">
                <a:solidFill>
                  <a:schemeClr val="tx1"/>
                </a:solidFill>
              </a:rPr>
              <a:t>Domain and </a:t>
            </a:r>
            <a:r>
              <a:rPr lang="fr-FR" dirty="0" err="1" smtClean="0">
                <a:solidFill>
                  <a:schemeClr val="tx1"/>
                </a:solidFill>
              </a:rPr>
              <a:t>Appendix</a:t>
            </a:r>
            <a:r>
              <a:rPr lang="fr-FR" dirty="0" smtClean="0">
                <a:solidFill>
                  <a:schemeClr val="tx1"/>
                </a:solidFill>
              </a:rPr>
              <a:t> C2, </a:t>
            </a:r>
            <a:r>
              <a:rPr lang="fr-FR" dirty="0" err="1" smtClean="0">
                <a:solidFill>
                  <a:schemeClr val="tx1"/>
                </a:solidFill>
              </a:rPr>
              <a:t>Supplemental</a:t>
            </a:r>
            <a:r>
              <a:rPr lang="fr-FR" dirty="0" smtClean="0">
                <a:solidFill>
                  <a:schemeClr val="tx1"/>
                </a:solidFill>
              </a:rPr>
              <a:t> </a:t>
            </a:r>
            <a:r>
              <a:rPr lang="fr-FR" dirty="0" err="1" smtClean="0">
                <a:solidFill>
                  <a:schemeClr val="tx1"/>
                </a:solidFill>
              </a:rPr>
              <a:t>Qualifiers</a:t>
            </a:r>
            <a:r>
              <a:rPr lang="fr-FR" dirty="0" smtClean="0">
                <a:solidFill>
                  <a:schemeClr val="tx1"/>
                </a:solidFill>
              </a:rPr>
              <a:t> Name Codes).</a:t>
            </a:r>
          </a:p>
          <a:p>
            <a:r>
              <a:rPr lang="en-US" dirty="0" smtClean="0">
                <a:solidFill>
                  <a:schemeClr val="tx1"/>
                </a:solidFill>
              </a:rPr>
              <a:t>For example, when a description of "Other Medically Important Serious Adverse Event" category is collected on a CRF, the free text description should be stored in the SUPPAE dataset.</a:t>
            </a:r>
          </a:p>
          <a:p>
            <a:r>
              <a:rPr lang="en-US" dirty="0" smtClean="0">
                <a:solidFill>
                  <a:schemeClr val="tx1"/>
                </a:solidFill>
              </a:rPr>
              <a:t>AESMIE = "Y"</a:t>
            </a:r>
          </a:p>
          <a:p>
            <a:r>
              <a:rPr lang="en-US" dirty="0" smtClean="0">
                <a:solidFill>
                  <a:schemeClr val="tx1"/>
                </a:solidFill>
              </a:rPr>
              <a:t>SUPPAE QNAM = "AESOSP", QLABEL = "Other Medically Important SAE", QVAL = "HIGH RISK FOR ADDITIONAL THROMBOSIS"</a:t>
            </a:r>
            <a:endParaRPr lang="en-US" dirty="0">
              <a:solidFill>
                <a:schemeClr val="tx1"/>
              </a:solidFill>
            </a:endParaRPr>
          </a:p>
        </p:txBody>
      </p:sp>
      <p:pic>
        <p:nvPicPr>
          <p:cNvPr id="6147" name="Picture 3"/>
          <p:cNvPicPr>
            <a:picLocks noChangeAspect="1" noChangeArrowheads="1"/>
          </p:cNvPicPr>
          <p:nvPr/>
        </p:nvPicPr>
        <p:blipFill>
          <a:blip r:embed="rId2"/>
          <a:srcRect/>
          <a:stretch>
            <a:fillRect/>
          </a:stretch>
        </p:blipFill>
        <p:spPr bwMode="auto">
          <a:xfrm>
            <a:off x="313373" y="3427094"/>
            <a:ext cx="11632508" cy="3110865"/>
          </a:xfrm>
          <a:prstGeom prst="rect">
            <a:avLst/>
          </a:prstGeom>
          <a:noFill/>
          <a:ln w="9525">
            <a:noFill/>
            <a:miter lim="800000"/>
            <a:headEnd/>
            <a:tailEnd/>
          </a:ln>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167</a:t>
            </a:fld>
            <a:endParaRPr lang="en-US"/>
          </a:p>
        </p:txBody>
      </p:sp>
      <p:sp>
        <p:nvSpPr>
          <p:cNvPr id="3" name="Rectangle 2"/>
          <p:cNvSpPr/>
          <p:nvPr/>
        </p:nvSpPr>
        <p:spPr>
          <a:xfrm>
            <a:off x="396240" y="347990"/>
            <a:ext cx="11247120" cy="307777"/>
          </a:xfrm>
          <a:prstGeom prst="rect">
            <a:avLst/>
          </a:prstGeom>
        </p:spPr>
        <p:txBody>
          <a:bodyPr wrap="square">
            <a:spAutoFit/>
          </a:bodyPr>
          <a:lstStyle/>
          <a:p>
            <a:r>
              <a:rPr lang="en-US" b="1" dirty="0" smtClean="0">
                <a:solidFill>
                  <a:schemeClr val="tx1"/>
                </a:solidFill>
              </a:rPr>
              <a:t>Pinnacle 21 Enterprise</a:t>
            </a:r>
            <a:r>
              <a:rPr lang="en-US" dirty="0" smtClean="0">
                <a:solidFill>
                  <a:schemeClr val="tx1"/>
                </a:solidFill>
              </a:rPr>
              <a:t> is used at FDA and PMDA to review incoming submissions.</a:t>
            </a:r>
            <a:endParaRPr lang="en-US" dirty="0">
              <a:solidFill>
                <a:schemeClr val="tx1"/>
              </a:solidFill>
            </a:endParaRPr>
          </a:p>
        </p:txBody>
      </p:sp>
      <p:pic>
        <p:nvPicPr>
          <p:cNvPr id="10242" name="Picture 2"/>
          <p:cNvPicPr>
            <a:picLocks noChangeAspect="1" noChangeArrowheads="1"/>
          </p:cNvPicPr>
          <p:nvPr/>
        </p:nvPicPr>
        <p:blipFill>
          <a:blip r:embed="rId2"/>
          <a:srcRect/>
          <a:stretch>
            <a:fillRect/>
          </a:stretch>
        </p:blipFill>
        <p:spPr bwMode="auto">
          <a:xfrm>
            <a:off x="451485" y="769620"/>
            <a:ext cx="5128572" cy="4290060"/>
          </a:xfrm>
          <a:prstGeom prst="rect">
            <a:avLst/>
          </a:prstGeom>
          <a:noFill/>
          <a:ln w="9525">
            <a:noFill/>
            <a:miter lim="800000"/>
            <a:headEnd/>
            <a:tailEnd/>
          </a:ln>
          <a:effectLst/>
        </p:spPr>
      </p:pic>
      <p:pic>
        <p:nvPicPr>
          <p:cNvPr id="10244" name="Picture 4"/>
          <p:cNvPicPr>
            <a:picLocks noChangeAspect="1" noChangeArrowheads="1"/>
          </p:cNvPicPr>
          <p:nvPr/>
        </p:nvPicPr>
        <p:blipFill>
          <a:blip r:embed="rId3"/>
          <a:srcRect/>
          <a:stretch>
            <a:fillRect/>
          </a:stretch>
        </p:blipFill>
        <p:spPr bwMode="auto">
          <a:xfrm>
            <a:off x="5697855" y="772478"/>
            <a:ext cx="5124450" cy="4124325"/>
          </a:xfrm>
          <a:prstGeom prst="rect">
            <a:avLst/>
          </a:prstGeom>
          <a:noFill/>
          <a:ln w="9525">
            <a:noFill/>
            <a:miter lim="800000"/>
            <a:headEnd/>
            <a:tailEnd/>
          </a:ln>
          <a:effec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168</a:t>
            </a:fld>
            <a:endParaRPr lang="en-US"/>
          </a:p>
        </p:txBody>
      </p:sp>
      <p:pic>
        <p:nvPicPr>
          <p:cNvPr id="11266" name="Picture 2"/>
          <p:cNvPicPr>
            <a:picLocks noChangeAspect="1" noChangeArrowheads="1"/>
          </p:cNvPicPr>
          <p:nvPr/>
        </p:nvPicPr>
        <p:blipFill>
          <a:blip r:embed="rId2"/>
          <a:srcRect/>
          <a:stretch>
            <a:fillRect/>
          </a:stretch>
        </p:blipFill>
        <p:spPr bwMode="auto">
          <a:xfrm>
            <a:off x="550545" y="1033463"/>
            <a:ext cx="5086350" cy="4181475"/>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6171248" y="1034415"/>
            <a:ext cx="5153025" cy="4210050"/>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169</a:t>
            </a:fld>
            <a:endParaRPr lang="en-US"/>
          </a:p>
        </p:txBody>
      </p:sp>
      <p:pic>
        <p:nvPicPr>
          <p:cNvPr id="12290" name="Picture 2"/>
          <p:cNvPicPr>
            <a:picLocks noChangeAspect="1" noChangeArrowheads="1"/>
          </p:cNvPicPr>
          <p:nvPr/>
        </p:nvPicPr>
        <p:blipFill>
          <a:blip r:embed="rId2"/>
          <a:srcRect/>
          <a:stretch>
            <a:fillRect/>
          </a:stretch>
        </p:blipFill>
        <p:spPr bwMode="auto">
          <a:xfrm>
            <a:off x="623888" y="1161098"/>
            <a:ext cx="5153025" cy="4352925"/>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6035993" y="1119188"/>
            <a:ext cx="5362575" cy="416242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SAP Sample</a:t>
            </a:r>
            <a:endParaRPr lang="en-US" dirty="0"/>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1119733" y="2024743"/>
            <a:ext cx="2472554" cy="371083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529501" y="3056709"/>
            <a:ext cx="2839410" cy="158060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3523570" y="4641124"/>
            <a:ext cx="2838041" cy="591457"/>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6348548" y="1852725"/>
            <a:ext cx="2575153" cy="2013064"/>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a:srcRect/>
          <a:stretch>
            <a:fillRect/>
          </a:stretch>
        </p:blipFill>
        <p:spPr bwMode="auto">
          <a:xfrm>
            <a:off x="6379710" y="3871232"/>
            <a:ext cx="2529159" cy="1495878"/>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a:srcRect/>
          <a:stretch>
            <a:fillRect/>
          </a:stretch>
        </p:blipFill>
        <p:spPr bwMode="auto">
          <a:xfrm>
            <a:off x="8996675" y="1854924"/>
            <a:ext cx="2322289" cy="3590381"/>
          </a:xfrm>
          <a:prstGeom prst="rect">
            <a:avLst/>
          </a:prstGeom>
          <a:noFill/>
          <a:ln w="9525">
            <a:noFill/>
            <a:miter lim="800000"/>
            <a:headEnd/>
            <a:tailEnd/>
          </a:ln>
          <a:effec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3" name="Title 2"/>
          <p:cNvSpPr>
            <a:spLocks noGrp="1"/>
          </p:cNvSpPr>
          <p:nvPr>
            <p:ph type="ctrTitle"/>
          </p:nvPr>
        </p:nvSpPr>
        <p:spPr/>
        <p:txBody>
          <a:bodyPr/>
          <a:lstStyle/>
          <a:p>
            <a:endParaRPr lang="en-US"/>
          </a:p>
        </p:txBody>
      </p:sp>
      <p:sp>
        <p:nvSpPr>
          <p:cNvPr id="5" name="Rectangle 4"/>
          <p:cNvSpPr/>
          <p:nvPr/>
        </p:nvSpPr>
        <p:spPr>
          <a:xfrm>
            <a:off x="304800" y="241310"/>
            <a:ext cx="11216640" cy="307777"/>
          </a:xfrm>
          <a:prstGeom prst="rect">
            <a:avLst/>
          </a:prstGeom>
        </p:spPr>
        <p:txBody>
          <a:bodyPr wrap="square">
            <a:spAutoFit/>
          </a:bodyPr>
          <a:lstStyle/>
          <a:p>
            <a:r>
              <a:rPr lang="en-US" b="1" dirty="0" smtClean="0">
                <a:solidFill>
                  <a:schemeClr val="tx1"/>
                </a:solidFill>
              </a:rPr>
              <a:t>Pinnacle 21 Enterprise</a:t>
            </a:r>
            <a:r>
              <a:rPr lang="en-US" dirty="0" smtClean="0">
                <a:solidFill>
                  <a:schemeClr val="tx1"/>
                </a:solidFill>
              </a:rPr>
              <a:t> creates define.xml files quickly and easily, while guaranteeing FDA and PMDA compliance.</a:t>
            </a:r>
            <a:endParaRPr lang="en-US" dirty="0">
              <a:solidFill>
                <a:schemeClr val="tx1"/>
              </a:solidFill>
            </a:endParaRPr>
          </a:p>
        </p:txBody>
      </p:sp>
      <p:pic>
        <p:nvPicPr>
          <p:cNvPr id="13314" name="Picture 2"/>
          <p:cNvPicPr>
            <a:picLocks noChangeAspect="1" noChangeArrowheads="1"/>
          </p:cNvPicPr>
          <p:nvPr/>
        </p:nvPicPr>
        <p:blipFill>
          <a:blip r:embed="rId3"/>
          <a:srcRect/>
          <a:stretch>
            <a:fillRect/>
          </a:stretch>
        </p:blipFill>
        <p:spPr bwMode="auto">
          <a:xfrm>
            <a:off x="426720" y="1191578"/>
            <a:ext cx="5029200" cy="389572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4"/>
          <a:srcRect/>
          <a:stretch>
            <a:fillRect/>
          </a:stretch>
        </p:blipFill>
        <p:spPr bwMode="auto">
          <a:xfrm>
            <a:off x="6447473" y="1604963"/>
            <a:ext cx="4889962" cy="3424237"/>
          </a:xfrm>
          <a:prstGeom prst="rect">
            <a:avLst/>
          </a:prstGeom>
          <a:noFill/>
          <a:ln w="9525">
            <a:noFill/>
            <a:miter lim="800000"/>
            <a:headEnd/>
            <a:tailEnd/>
          </a:ln>
          <a:effectLst/>
        </p:spPr>
      </p:pic>
      <p:pic>
        <p:nvPicPr>
          <p:cNvPr id="13316" name="Picture 4"/>
          <p:cNvPicPr>
            <a:picLocks noChangeAspect="1" noChangeArrowheads="1"/>
          </p:cNvPicPr>
          <p:nvPr/>
        </p:nvPicPr>
        <p:blipFill>
          <a:blip r:embed="rId5"/>
          <a:srcRect/>
          <a:stretch>
            <a:fillRect/>
          </a:stretch>
        </p:blipFill>
        <p:spPr bwMode="auto">
          <a:xfrm>
            <a:off x="6457950" y="1127760"/>
            <a:ext cx="4103370" cy="505030"/>
          </a:xfrm>
          <a:prstGeom prst="rect">
            <a:avLst/>
          </a:prstGeom>
          <a:noFill/>
          <a:ln w="9525">
            <a:noFill/>
            <a:miter lim="800000"/>
            <a:headEnd/>
            <a:tailEnd/>
          </a:ln>
          <a:effectLst/>
        </p:spPr>
      </p:pic>
    </p:spTree>
    <p:extLst>
      <p:ext uri="{BB962C8B-B14F-4D97-AF65-F5344CB8AC3E}">
        <p14:creationId xmlns="" xmlns:p14="http://schemas.microsoft.com/office/powerpoint/2010/main" val="219590433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171</a:t>
            </a:fld>
            <a:endParaRPr lang="en-US"/>
          </a:p>
        </p:txBody>
      </p:sp>
      <p:pic>
        <p:nvPicPr>
          <p:cNvPr id="14338" name="Picture 2"/>
          <p:cNvPicPr>
            <a:picLocks noChangeAspect="1" noChangeArrowheads="1"/>
          </p:cNvPicPr>
          <p:nvPr/>
        </p:nvPicPr>
        <p:blipFill>
          <a:blip r:embed="rId2"/>
          <a:srcRect/>
          <a:stretch>
            <a:fillRect/>
          </a:stretch>
        </p:blipFill>
        <p:spPr bwMode="auto">
          <a:xfrm>
            <a:off x="745808" y="964883"/>
            <a:ext cx="5228272" cy="741997"/>
          </a:xfrm>
          <a:prstGeom prst="rect">
            <a:avLst/>
          </a:prstGeom>
          <a:noFill/>
          <a:ln w="9525">
            <a:noFill/>
            <a:miter lim="800000"/>
            <a:headEnd/>
            <a:tailEnd/>
          </a:ln>
          <a:effectLst/>
        </p:spPr>
      </p:pic>
      <p:pic>
        <p:nvPicPr>
          <p:cNvPr id="14340" name="Picture 4"/>
          <p:cNvPicPr>
            <a:picLocks noChangeAspect="1" noChangeArrowheads="1"/>
          </p:cNvPicPr>
          <p:nvPr/>
        </p:nvPicPr>
        <p:blipFill>
          <a:blip r:embed="rId3"/>
          <a:srcRect/>
          <a:stretch>
            <a:fillRect/>
          </a:stretch>
        </p:blipFill>
        <p:spPr bwMode="auto">
          <a:xfrm>
            <a:off x="742949" y="1741170"/>
            <a:ext cx="5215891" cy="3630260"/>
          </a:xfrm>
          <a:prstGeom prst="rect">
            <a:avLst/>
          </a:prstGeom>
          <a:noFill/>
          <a:ln w="9525">
            <a:noFill/>
            <a:miter lim="800000"/>
            <a:headEnd/>
            <a:tailEnd/>
          </a:ln>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172</a:t>
            </a:fld>
            <a:endParaRPr lang="en-US"/>
          </a:p>
        </p:txBody>
      </p:sp>
      <p:sp>
        <p:nvSpPr>
          <p:cNvPr id="3" name="Rectangle 2"/>
          <p:cNvSpPr/>
          <p:nvPr/>
        </p:nvSpPr>
        <p:spPr>
          <a:xfrm>
            <a:off x="289560" y="255508"/>
            <a:ext cx="11506200" cy="523220"/>
          </a:xfrm>
          <a:prstGeom prst="rect">
            <a:avLst/>
          </a:prstGeom>
        </p:spPr>
        <p:txBody>
          <a:bodyPr wrap="square">
            <a:spAutoFit/>
          </a:bodyPr>
          <a:lstStyle/>
          <a:p>
            <a:r>
              <a:rPr lang="en-US" dirty="0" smtClean="0">
                <a:solidFill>
                  <a:schemeClr val="tx1"/>
                </a:solidFill>
              </a:rPr>
              <a:t>Expedite review with a well prepared Reviewer's Guide. </a:t>
            </a:r>
            <a:r>
              <a:rPr lang="en-US" b="1" dirty="0" smtClean="0">
                <a:solidFill>
                  <a:schemeClr val="tx1"/>
                </a:solidFill>
              </a:rPr>
              <a:t>Pinnacle 21 Enterprise</a:t>
            </a:r>
            <a:r>
              <a:rPr lang="en-US" dirty="0" smtClean="0">
                <a:solidFill>
                  <a:schemeClr val="tx1"/>
                </a:solidFill>
              </a:rPr>
              <a:t> automates and simplifies the process for clinical, pre-clinical, and analysis data.</a:t>
            </a:r>
            <a:endParaRPr lang="en-US" dirty="0">
              <a:solidFill>
                <a:schemeClr val="tx1"/>
              </a:solidFill>
            </a:endParaRPr>
          </a:p>
        </p:txBody>
      </p:sp>
      <p:pic>
        <p:nvPicPr>
          <p:cNvPr id="15362" name="Picture 2"/>
          <p:cNvPicPr>
            <a:picLocks noChangeAspect="1" noChangeArrowheads="1"/>
          </p:cNvPicPr>
          <p:nvPr/>
        </p:nvPicPr>
        <p:blipFill>
          <a:blip r:embed="rId2"/>
          <a:srcRect/>
          <a:stretch>
            <a:fillRect/>
          </a:stretch>
        </p:blipFill>
        <p:spPr bwMode="auto">
          <a:xfrm>
            <a:off x="435293" y="893444"/>
            <a:ext cx="5691187" cy="4540279"/>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6471285" y="957263"/>
            <a:ext cx="4248150" cy="371475"/>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a:srcRect/>
          <a:stretch>
            <a:fillRect/>
          </a:stretch>
        </p:blipFill>
        <p:spPr bwMode="auto">
          <a:xfrm>
            <a:off x="6492240" y="1345883"/>
            <a:ext cx="5472791" cy="4142448"/>
          </a:xfrm>
          <a:prstGeom prst="rect">
            <a:avLst/>
          </a:prstGeom>
          <a:noFill/>
          <a:ln w="9525">
            <a:noFill/>
            <a:miter lim="800000"/>
            <a:headEnd/>
            <a:tailEnd/>
          </a:ln>
          <a:effec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Further Read</a:t>
            </a:r>
            <a:endParaRPr lang="en-IN" dirty="0"/>
          </a:p>
        </p:txBody>
      </p:sp>
      <p:sp>
        <p:nvSpPr>
          <p:cNvPr id="3" name="Text Placeholder 2"/>
          <p:cNvSpPr>
            <a:spLocks noGrp="1"/>
          </p:cNvSpPr>
          <p:nvPr>
            <p:ph type="body" idx="1"/>
          </p:nvPr>
        </p:nvSpPr>
        <p:spPr/>
        <p:txBody>
          <a:bodyPr/>
          <a:lstStyle/>
          <a:p>
            <a:pPr marL="685800" indent="-457200">
              <a:buAutoNum type="arabicPeriod"/>
            </a:pPr>
            <a:r>
              <a:rPr lang="en-IN" dirty="0" err="1" smtClean="0"/>
              <a:t>Goto</a:t>
            </a:r>
            <a:r>
              <a:rPr lang="en-IN" dirty="0" smtClean="0"/>
              <a:t> </a:t>
            </a:r>
            <a:r>
              <a:rPr lang="en-IN" dirty="0">
                <a:hlinkClick r:id="rId2"/>
              </a:rPr>
              <a:t>https://</a:t>
            </a:r>
            <a:r>
              <a:rPr lang="en-IN" dirty="0" smtClean="0">
                <a:hlinkClick r:id="rId2"/>
              </a:rPr>
              <a:t>www.cdisc.org/</a:t>
            </a:r>
            <a:endParaRPr lang="en-IN" dirty="0" smtClean="0"/>
          </a:p>
          <a:p>
            <a:pPr marL="685800" indent="-457200">
              <a:buAutoNum type="arabicPeriod"/>
            </a:pPr>
            <a:r>
              <a:rPr lang="en-IN" dirty="0" smtClean="0"/>
              <a:t>Create your login</a:t>
            </a:r>
          </a:p>
          <a:p>
            <a:pPr marL="685800" indent="-457200">
              <a:buAutoNum type="arabicPeriod"/>
            </a:pPr>
            <a:r>
              <a:rPr lang="en-IN" dirty="0" err="1" smtClean="0"/>
              <a:t>Goto</a:t>
            </a:r>
            <a:r>
              <a:rPr lang="en-IN" dirty="0" smtClean="0"/>
              <a:t> </a:t>
            </a:r>
            <a:r>
              <a:rPr lang="en-IN" dirty="0">
                <a:hlinkClick r:id="rId3"/>
              </a:rPr>
              <a:t>https://</a:t>
            </a:r>
            <a:r>
              <a:rPr lang="en-IN" dirty="0" smtClean="0">
                <a:hlinkClick r:id="rId3"/>
              </a:rPr>
              <a:t>www.cdisc.org/standards/foundational/sdtm</a:t>
            </a:r>
            <a:endParaRPr lang="en-IN" dirty="0" smtClean="0"/>
          </a:p>
          <a:p>
            <a:pPr marL="685800" indent="-457200">
              <a:buAutoNum type="arabicPeriod"/>
            </a:pPr>
            <a:r>
              <a:rPr lang="en-IN" dirty="0" smtClean="0"/>
              <a:t>From the links section, download the SDTMIG v3.3</a:t>
            </a:r>
            <a:endParaRPr lang="en-IN" dirty="0"/>
          </a:p>
        </p:txBody>
      </p:sp>
    </p:spTree>
    <p:extLst>
      <p:ext uri="{BB962C8B-B14F-4D97-AF65-F5344CB8AC3E}">
        <p14:creationId xmlns="" xmlns:p14="http://schemas.microsoft.com/office/powerpoint/2010/main" val="56162257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Text Placeholder 2"/>
          <p:cNvSpPr>
            <a:spLocks noGrp="1"/>
          </p:cNvSpPr>
          <p:nvPr>
            <p:ph type="body" idx="1"/>
          </p:nvPr>
        </p:nvSpPr>
        <p:spPr/>
        <p:txBody>
          <a:bodyPr/>
          <a:lstStyle/>
          <a:p>
            <a:r>
              <a:rPr lang="en-IN" dirty="0">
                <a:hlinkClick r:id="rId2"/>
              </a:rPr>
              <a:t>https://</a:t>
            </a:r>
            <a:r>
              <a:rPr lang="en-IN" dirty="0" smtClean="0">
                <a:hlinkClick r:id="rId2"/>
              </a:rPr>
              <a:t>www.cdisc.org/standards/foundational/sdtm</a:t>
            </a:r>
            <a:endParaRPr lang="en-IN" dirty="0" smtClean="0"/>
          </a:p>
          <a:p>
            <a:r>
              <a:rPr lang="en-IN" dirty="0">
                <a:hlinkClick r:id="rId3"/>
              </a:rPr>
              <a:t>https://</a:t>
            </a:r>
            <a:r>
              <a:rPr lang="en-IN" dirty="0" smtClean="0">
                <a:hlinkClick r:id="rId3"/>
              </a:rPr>
              <a:t>www.lexjansen.com/phuse/2012/is/IS04.pdf</a:t>
            </a:r>
            <a:endParaRPr lang="en-IN" dirty="0" smtClean="0"/>
          </a:p>
          <a:p>
            <a:r>
              <a:rPr lang="en-IN" dirty="0"/>
              <a:t>https://en.wikipedia.org/wiki/SDTM</a:t>
            </a:r>
            <a:endParaRPr lang="en-IN" dirty="0" smtClean="0"/>
          </a:p>
          <a:p>
            <a:endParaRPr lang="en-IN" dirty="0"/>
          </a:p>
        </p:txBody>
      </p:sp>
    </p:spTree>
    <p:extLst>
      <p:ext uri="{BB962C8B-B14F-4D97-AF65-F5344CB8AC3E}">
        <p14:creationId xmlns="" xmlns:p14="http://schemas.microsoft.com/office/powerpoint/2010/main" val="42045543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Assignment:</a:t>
            </a:r>
            <a:endParaRPr lang="en-IN" dirty="0"/>
          </a:p>
        </p:txBody>
      </p:sp>
      <p:sp>
        <p:nvSpPr>
          <p:cNvPr id="3" name="Text Placeholder 2"/>
          <p:cNvSpPr>
            <a:spLocks noGrp="1"/>
          </p:cNvSpPr>
          <p:nvPr>
            <p:ph type="body" idx="1"/>
          </p:nvPr>
        </p:nvSpPr>
        <p:spPr/>
        <p:txBody>
          <a:bodyPr/>
          <a:lstStyle/>
          <a:p>
            <a:r>
              <a:rPr lang="en-IN" dirty="0" smtClean="0"/>
              <a:t>Get Access to SAS software. Find an appropriate study to get access to Raw Data. </a:t>
            </a:r>
            <a:r>
              <a:rPr lang="en-IN" smtClean="0"/>
              <a:t>Create required </a:t>
            </a:r>
            <a:r>
              <a:rPr lang="en-IN" dirty="0" smtClean="0"/>
              <a:t>SDTM domains based on the concepts I have mentioned in </a:t>
            </a:r>
            <a:r>
              <a:rPr lang="en-IN" smtClean="0"/>
              <a:t>the training</a:t>
            </a:r>
            <a:endParaRPr lang="en-IN" dirty="0" smtClean="0"/>
          </a:p>
          <a:p>
            <a:endParaRPr lang="en-IN" dirty="0" smtClean="0"/>
          </a:p>
          <a:p>
            <a:endParaRPr lang="en-IN" dirty="0" smtClean="0"/>
          </a:p>
          <a:p>
            <a:endParaRPr lang="en-IN" dirty="0"/>
          </a:p>
        </p:txBody>
      </p:sp>
    </p:spTree>
    <p:extLst>
      <p:ext uri="{BB962C8B-B14F-4D97-AF65-F5344CB8AC3E}">
        <p14:creationId xmlns="" xmlns:p14="http://schemas.microsoft.com/office/powerpoint/2010/main" val="35543926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Case Report Form</a:t>
            </a:r>
            <a:endParaRPr lang="en-IN" dirty="0"/>
          </a:p>
        </p:txBody>
      </p:sp>
      <p:sp>
        <p:nvSpPr>
          <p:cNvPr id="5" name="Text Placeholder 4"/>
          <p:cNvSpPr>
            <a:spLocks noGrp="1"/>
          </p:cNvSpPr>
          <p:nvPr>
            <p:ph type="body" idx="1"/>
          </p:nvPr>
        </p:nvSpPr>
        <p:spPr/>
        <p:txBody>
          <a:bodyPr/>
          <a:lstStyle/>
          <a:p>
            <a:pPr marL="0" lvl="0" indent="0">
              <a:spcBef>
                <a:spcPts val="0"/>
              </a:spcBef>
            </a:pPr>
            <a:endParaRPr lang="en-US" sz="1800" dirty="0"/>
          </a:p>
          <a:p>
            <a:pPr marL="0" lvl="0" indent="0">
              <a:spcBef>
                <a:spcPts val="0"/>
              </a:spcBef>
            </a:pPr>
            <a:r>
              <a:rPr lang="en-US" sz="1800" b="1" dirty="0" smtClean="0"/>
              <a:t>Sample Case report form :</a:t>
            </a:r>
          </a:p>
          <a:p>
            <a:endParaRPr lang="en-IN" sz="1800" dirty="0"/>
          </a:p>
        </p:txBody>
      </p:sp>
      <p:pic>
        <p:nvPicPr>
          <p:cNvPr id="3074" name="Picture 2"/>
          <p:cNvPicPr>
            <a:picLocks noChangeAspect="1" noChangeArrowheads="1"/>
          </p:cNvPicPr>
          <p:nvPr/>
        </p:nvPicPr>
        <p:blipFill>
          <a:blip r:embed="rId2"/>
          <a:srcRect/>
          <a:stretch>
            <a:fillRect/>
          </a:stretch>
        </p:blipFill>
        <p:spPr bwMode="auto">
          <a:xfrm>
            <a:off x="1175385" y="2236470"/>
            <a:ext cx="4629150" cy="32385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6310313" y="2096453"/>
            <a:ext cx="4600575" cy="3152775"/>
          </a:xfrm>
          <a:prstGeom prst="rect">
            <a:avLst/>
          </a:prstGeom>
          <a:noFill/>
          <a:ln w="9525">
            <a:noFill/>
            <a:miter lim="800000"/>
            <a:headEnd/>
            <a:tailEnd/>
          </a:ln>
          <a:effectLst/>
        </p:spPr>
      </p:pic>
    </p:spTree>
    <p:extLst>
      <p:ext uri="{BB962C8B-B14F-4D97-AF65-F5344CB8AC3E}">
        <p14:creationId xmlns="" xmlns:p14="http://schemas.microsoft.com/office/powerpoint/2010/main" val="3708565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240655" y="1463040"/>
            <a:ext cx="5886450" cy="4800600"/>
          </a:xfrm>
          <a:prstGeom prst="rect">
            <a:avLst/>
          </a:prstGeom>
          <a:noFill/>
          <a:ln w="9525">
            <a:noFill/>
            <a:miter lim="800000"/>
            <a:headEnd/>
            <a:tailEnd/>
          </a:ln>
          <a:effectLst/>
        </p:spPr>
      </p:pic>
      <p:sp>
        <p:nvSpPr>
          <p:cNvPr id="4" name="TextBox 3"/>
          <p:cNvSpPr txBox="1"/>
          <p:nvPr/>
        </p:nvSpPr>
        <p:spPr>
          <a:xfrm>
            <a:off x="472440" y="2926080"/>
            <a:ext cx="4312920" cy="2031325"/>
          </a:xfrm>
          <a:prstGeom prst="rect">
            <a:avLst/>
          </a:prstGeom>
          <a:noFill/>
        </p:spPr>
        <p:txBody>
          <a:bodyPr wrap="square" rtlCol="0">
            <a:spAutoFit/>
          </a:bodyPr>
          <a:lstStyle/>
          <a:p>
            <a:pPr lvl="0"/>
            <a:r>
              <a:rPr lang="en-US" b="1" dirty="0" err="1" smtClean="0"/>
              <a:t>eCRF</a:t>
            </a:r>
            <a:r>
              <a:rPr lang="en-US" b="1" dirty="0" smtClean="0"/>
              <a:t> (electronic case report form):</a:t>
            </a:r>
            <a:r>
              <a:rPr lang="en-US" dirty="0" smtClean="0"/>
              <a:t>An auditable electronic record of information that is reported to the sponsor or EDC provider on each trial subject to enable data pertaining to a clinical investigation protocol to be systematically captured, reviewed, managed, stored, analyzed, and reported. The </a:t>
            </a:r>
            <a:r>
              <a:rPr lang="en-US" dirty="0" err="1" smtClean="0"/>
              <a:t>eCRF</a:t>
            </a:r>
            <a:r>
              <a:rPr lang="en-US" dirty="0" smtClean="0"/>
              <a:t> is a CRF in which related data items and their associated comments, notes, and signatures are linked programmatically</a:t>
            </a:r>
            <a:endParaRPr lang="en-US" dirty="0"/>
          </a:p>
        </p:txBody>
      </p:sp>
      <p:sp>
        <p:nvSpPr>
          <p:cNvPr id="5" name="Title 3"/>
          <p:cNvSpPr txBox="1">
            <a:spLocks/>
          </p:cNvSpPr>
          <p:nvPr/>
        </p:nvSpPr>
        <p:spPr>
          <a:xfrm>
            <a:off x="1128891" y="168893"/>
            <a:ext cx="10445324" cy="868363"/>
          </a:xfrm>
          <a:prstGeom prst="rect">
            <a:avLst/>
          </a:prstGeom>
        </p:spPr>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smtClean="0">
                <a:ln>
                  <a:noFill/>
                </a:ln>
                <a:solidFill>
                  <a:srgbClr val="00B0F0"/>
                </a:solidFill>
                <a:effectLst/>
                <a:uLnTx/>
                <a:uFillTx/>
                <a:latin typeface="Roboto Slab" charset="0"/>
                <a:ea typeface="Roboto Slab" charset="0"/>
                <a:sym typeface="Arial"/>
              </a:rPr>
              <a:t>Electronic Case Report Form</a:t>
            </a:r>
            <a:endParaRPr kumimoji="0" lang="en-IN" sz="2800" b="1" i="0" u="none" strike="noStrike" kern="0" cap="none" spc="0" normalizeH="0" baseline="0" noProof="0" dirty="0">
              <a:ln>
                <a:noFill/>
              </a:ln>
              <a:solidFill>
                <a:srgbClr val="00B0F0"/>
              </a:solidFill>
              <a:effectLst/>
              <a:uLnTx/>
              <a:uFillTx/>
              <a:latin typeface="Roboto Slab" charset="0"/>
              <a:ea typeface="Roboto Slab" charset="0"/>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Course Content</a:t>
            </a:r>
            <a:endParaRPr lang="en-IN" dirty="0"/>
          </a:p>
        </p:txBody>
      </p:sp>
      <p:sp>
        <p:nvSpPr>
          <p:cNvPr id="3" name="Text Placeholder 2"/>
          <p:cNvSpPr>
            <a:spLocks noGrp="1"/>
          </p:cNvSpPr>
          <p:nvPr>
            <p:ph type="body" idx="1"/>
          </p:nvPr>
        </p:nvSpPr>
        <p:spPr/>
        <p:txBody>
          <a:bodyPr/>
          <a:lstStyle/>
          <a:p>
            <a:pPr marL="685800" indent="-457200">
              <a:buAutoNum type="arabicPeriod"/>
            </a:pPr>
            <a:r>
              <a:rPr lang="en-US" dirty="0" smtClean="0"/>
              <a:t>Overview of Clinical Trial Process</a:t>
            </a:r>
          </a:p>
          <a:p>
            <a:pPr marL="685800" indent="-457200">
              <a:buAutoNum type="arabicPeriod"/>
            </a:pPr>
            <a:r>
              <a:rPr lang="en-US" dirty="0" smtClean="0"/>
              <a:t>Documents to be submitted to the FDA for Approval - Reason for SDTM/ADAM/TFL</a:t>
            </a:r>
          </a:p>
          <a:p>
            <a:pPr marL="685800" indent="-457200">
              <a:buAutoNum type="arabicPeriod"/>
            </a:pPr>
            <a:r>
              <a:rPr lang="en-US" dirty="0" smtClean="0"/>
              <a:t>SDTM Fundamentals and how to read SDTM and SDTMIG</a:t>
            </a:r>
          </a:p>
          <a:p>
            <a:pPr marL="685800" indent="-457200">
              <a:buAutoNum type="arabicPeriod"/>
            </a:pPr>
            <a:r>
              <a:rPr lang="en-US" dirty="0" smtClean="0"/>
              <a:t>Sources for and Nature of Clinical Trial Raw Data with example</a:t>
            </a:r>
          </a:p>
          <a:p>
            <a:pPr marL="685800" indent="-457200">
              <a:buAutoNum type="arabicPeriod"/>
            </a:pPr>
            <a:r>
              <a:rPr lang="en-US" dirty="0" smtClean="0"/>
              <a:t>Important Concepts: Data formatting v/s(non) imputation in SDTM, order of creation of domains, importance of traceability etc.</a:t>
            </a:r>
          </a:p>
          <a:p>
            <a:pPr marL="685800" indent="-457200">
              <a:buAutoNum type="arabicPeriod"/>
            </a:pPr>
            <a:r>
              <a:rPr lang="en-US" dirty="0" smtClean="0"/>
              <a:t>Trial Design Theory and Trial Design Domains</a:t>
            </a:r>
          </a:p>
          <a:p>
            <a:pPr marL="685800" indent="-457200">
              <a:buAutoNum type="arabicPeriod"/>
            </a:pPr>
            <a:r>
              <a:rPr lang="en-US" dirty="0" smtClean="0"/>
              <a:t>General Purpose Domains</a:t>
            </a:r>
          </a:p>
          <a:p>
            <a:pPr marL="1143000" lvl="1" indent="-457200">
              <a:buAutoNum type="arabicPeriod"/>
            </a:pPr>
            <a:r>
              <a:rPr lang="en-US" dirty="0" smtClean="0"/>
              <a:t>Interventions Domains</a:t>
            </a:r>
          </a:p>
          <a:p>
            <a:pPr marL="1143000" lvl="1" indent="-457200">
              <a:buAutoNum type="arabicPeriod"/>
            </a:pPr>
            <a:r>
              <a:rPr lang="en-US" dirty="0" smtClean="0"/>
              <a:t>Events Domains</a:t>
            </a:r>
          </a:p>
          <a:p>
            <a:pPr marL="1143000" lvl="1" indent="-457200">
              <a:buAutoNum type="arabicPeriod"/>
            </a:pPr>
            <a:r>
              <a:rPr lang="en-US" dirty="0" smtClean="0"/>
              <a:t>Findings Domains</a:t>
            </a:r>
          </a:p>
          <a:p>
            <a:pPr marL="1143000" lvl="1" indent="-457200">
              <a:buNone/>
            </a:pPr>
            <a:endParaRPr lang="en-US" dirty="0" smtClean="0"/>
          </a:p>
          <a:p>
            <a:pPr marL="1143000" lvl="1" indent="-457200">
              <a:buAutoNum type="arabicPeriod"/>
            </a:pPr>
            <a:endParaRPr lang="en-US" dirty="0" smtClean="0"/>
          </a:p>
          <a:p>
            <a:pPr marL="1143000" lvl="1" indent="-457200">
              <a:buAutoNum type="arabicPeriod"/>
            </a:pPr>
            <a:endParaRPr lang="en-US" dirty="0" smtClean="0"/>
          </a:p>
          <a:p>
            <a:pPr marL="685800" indent="-457200">
              <a:buAutoNum type="arabicPeriod"/>
            </a:pPr>
            <a:endParaRPr lang="en-US" dirty="0" smtClean="0"/>
          </a:p>
          <a:p>
            <a:pPr marL="685800" indent="-457200">
              <a:buAutoNum type="arabicPeriod"/>
            </a:pPr>
            <a:endParaRPr lang="en-US" dirty="0" smtClean="0"/>
          </a:p>
          <a:p>
            <a:pPr marL="685800" indent="-457200">
              <a:buAutoNum type="arabicPeriod"/>
            </a:pPr>
            <a:endParaRPr lang="en-IN" dirty="0"/>
          </a:p>
        </p:txBody>
      </p:sp>
    </p:spTree>
    <p:extLst>
      <p:ext uri="{BB962C8B-B14F-4D97-AF65-F5344CB8AC3E}">
        <p14:creationId xmlns="" xmlns:p14="http://schemas.microsoft.com/office/powerpoint/2010/main" val="2990256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259080" y="3158490"/>
            <a:ext cx="6926580" cy="1714833"/>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7331393" y="1925955"/>
            <a:ext cx="4600575" cy="4581525"/>
          </a:xfrm>
          <a:prstGeom prst="rect">
            <a:avLst/>
          </a:prstGeom>
          <a:noFill/>
          <a:ln w="9525">
            <a:noFill/>
            <a:miter lim="800000"/>
            <a:headEnd/>
            <a:tailEnd/>
          </a:ln>
          <a:effectLst/>
        </p:spPr>
      </p:pic>
      <p:sp>
        <p:nvSpPr>
          <p:cNvPr id="4" name="Title 3"/>
          <p:cNvSpPr txBox="1">
            <a:spLocks/>
          </p:cNvSpPr>
          <p:nvPr/>
        </p:nvSpPr>
        <p:spPr>
          <a:xfrm>
            <a:off x="1128891" y="168893"/>
            <a:ext cx="10445324" cy="868363"/>
          </a:xfrm>
          <a:prstGeom prst="rect">
            <a:avLst/>
          </a:prstGeom>
        </p:spPr>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smtClean="0">
                <a:ln>
                  <a:noFill/>
                </a:ln>
                <a:solidFill>
                  <a:srgbClr val="00B0F0"/>
                </a:solidFill>
                <a:effectLst/>
                <a:uLnTx/>
                <a:uFillTx/>
                <a:latin typeface="Roboto Slab" charset="0"/>
                <a:ea typeface="Roboto Slab" charset="0"/>
                <a:sym typeface="Arial"/>
              </a:rPr>
              <a:t>CDASH and Sample Annotated</a:t>
            </a:r>
            <a:r>
              <a:rPr kumimoji="0" lang="en-US" sz="2800" b="1" i="0" u="none" strike="noStrike" kern="0" cap="none" spc="0" normalizeH="0" noProof="0" dirty="0" smtClean="0">
                <a:ln>
                  <a:noFill/>
                </a:ln>
                <a:solidFill>
                  <a:srgbClr val="00B0F0"/>
                </a:solidFill>
                <a:effectLst/>
                <a:uLnTx/>
                <a:uFillTx/>
                <a:latin typeface="Roboto Slab" charset="0"/>
                <a:ea typeface="Roboto Slab" charset="0"/>
                <a:sym typeface="Arial"/>
              </a:rPr>
              <a:t> Rave </a:t>
            </a:r>
            <a:r>
              <a:rPr kumimoji="0" lang="en-US" sz="2800" b="1" i="0" u="none" strike="noStrike" kern="0" cap="none" spc="0" normalizeH="0" noProof="0" dirty="0" err="1" smtClean="0">
                <a:ln>
                  <a:noFill/>
                </a:ln>
                <a:solidFill>
                  <a:srgbClr val="00B0F0"/>
                </a:solidFill>
                <a:effectLst/>
                <a:uLnTx/>
                <a:uFillTx/>
                <a:latin typeface="Roboto Slab" charset="0"/>
                <a:ea typeface="Roboto Slab" charset="0"/>
                <a:sym typeface="Arial"/>
              </a:rPr>
              <a:t>eCRF</a:t>
            </a:r>
            <a:r>
              <a:rPr kumimoji="0" lang="en-US" sz="2800" b="1" i="0" u="none" strike="noStrike" kern="0" cap="none" spc="0" normalizeH="0" noProof="0" dirty="0" smtClean="0">
                <a:ln>
                  <a:noFill/>
                </a:ln>
                <a:solidFill>
                  <a:srgbClr val="00B0F0"/>
                </a:solidFill>
                <a:effectLst/>
                <a:uLnTx/>
                <a:uFillTx/>
                <a:latin typeface="Roboto Slab" charset="0"/>
                <a:ea typeface="Roboto Slab" charset="0"/>
                <a:sym typeface="Arial"/>
              </a:rPr>
              <a:t> Form </a:t>
            </a:r>
            <a:endParaRPr kumimoji="0" lang="en-IN" sz="2800" b="1" i="0" u="none" strike="noStrike" kern="0" cap="none" spc="0" normalizeH="0" baseline="0" noProof="0" dirty="0">
              <a:ln>
                <a:noFill/>
              </a:ln>
              <a:solidFill>
                <a:srgbClr val="00B0F0"/>
              </a:solidFill>
              <a:effectLst/>
              <a:uLnTx/>
              <a:uFillTx/>
              <a:latin typeface="Roboto Slab" charset="0"/>
              <a:ea typeface="Roboto Slab" charset="0"/>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DTM_vs_CDASH__Why_You_Need_Both!___CDISC-page-001 (1).jpg"/>
          <p:cNvPicPr>
            <a:picLocks noChangeAspect="1"/>
          </p:cNvPicPr>
          <p:nvPr/>
        </p:nvPicPr>
        <p:blipFill>
          <a:blip r:embed="rId2"/>
          <a:srcRect l="8514" t="15111" r="14800" b="12444"/>
          <a:stretch>
            <a:fillRect/>
          </a:stretch>
        </p:blipFill>
        <p:spPr>
          <a:xfrm>
            <a:off x="3581400" y="364385"/>
            <a:ext cx="4861560" cy="64953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Text Placeholder 2"/>
          <p:cNvSpPr>
            <a:spLocks noGrp="1"/>
          </p:cNvSpPr>
          <p:nvPr>
            <p:ph type="body" idx="1"/>
          </p:nvPr>
        </p:nvSpPr>
        <p:spPr/>
        <p:txBody>
          <a:bodyPr/>
          <a:lstStyle/>
          <a:p>
            <a:r>
              <a:rPr lang="en-IN" dirty="0">
                <a:hlinkClick r:id="rId2"/>
              </a:rPr>
              <a:t>https://</a:t>
            </a:r>
            <a:r>
              <a:rPr lang="en-IN" dirty="0" smtClean="0">
                <a:hlinkClick r:id="rId2"/>
              </a:rPr>
              <a:t>clinicaltrials.gov</a:t>
            </a:r>
            <a:endParaRPr lang="en-IN" dirty="0" smtClean="0"/>
          </a:p>
          <a:p>
            <a:r>
              <a:rPr lang="en-US" dirty="0" err="1" smtClean="0"/>
              <a:t>Shostak</a:t>
            </a:r>
            <a:r>
              <a:rPr lang="en-US" dirty="0" smtClean="0"/>
              <a:t>, Jack. SAS Programming in the Pharmaceutical Industry, Second Edition (p. 5). SAS Institute. Kindle Edition. </a:t>
            </a:r>
          </a:p>
          <a:p>
            <a:r>
              <a:rPr lang="en-US" dirty="0" smtClean="0">
                <a:hlinkClick r:id="rId3"/>
              </a:rPr>
              <a:t>https://www.projectdatasphere.org/</a:t>
            </a:r>
            <a:endParaRPr lang="en-IN" dirty="0"/>
          </a:p>
        </p:txBody>
      </p:sp>
    </p:spTree>
    <p:extLst>
      <p:ext uri="{BB962C8B-B14F-4D97-AF65-F5344CB8AC3E}">
        <p14:creationId xmlns="" xmlns:p14="http://schemas.microsoft.com/office/powerpoint/2010/main" val="17484326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685800" indent="-457200"/>
            <a:r>
              <a:rPr lang="en-US" dirty="0"/>
              <a:t>Section 2 - </a:t>
            </a:r>
            <a:r>
              <a:rPr lang="en-US" dirty="0" smtClean="0"/>
              <a:t>Documents to be submitted to the FDA for Approval - Reason for SDTM/ADAM/TFL</a:t>
            </a:r>
          </a:p>
        </p:txBody>
      </p:sp>
      <p:sp>
        <p:nvSpPr>
          <p:cNvPr id="285" name="Google Shape;285;p5"/>
          <p:cNvSpPr txBox="1"/>
          <p:nvPr/>
        </p:nvSpPr>
        <p:spPr>
          <a:xfrm>
            <a:off x="7144500" y="5801550"/>
            <a:ext cx="4852500" cy="57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Topics</a:t>
            </a:r>
            <a:endParaRPr/>
          </a:p>
        </p:txBody>
      </p:sp>
      <p:sp>
        <p:nvSpPr>
          <p:cNvPr id="2" name="Text Placeholder 1"/>
          <p:cNvSpPr>
            <a:spLocks noGrp="1"/>
          </p:cNvSpPr>
          <p:nvPr>
            <p:ph type="body" idx="1"/>
          </p:nvPr>
        </p:nvSpPr>
        <p:spPr>
          <a:xfrm>
            <a:off x="1113650" y="866988"/>
            <a:ext cx="8929510" cy="5594772"/>
          </a:xfrm>
        </p:spPr>
        <p:txBody>
          <a:bodyPr/>
          <a:lstStyle/>
          <a:p>
            <a:pPr indent="-381000">
              <a:spcBef>
                <a:spcPts val="0"/>
              </a:spcBef>
              <a:buClr>
                <a:srgbClr val="000000"/>
              </a:buClr>
              <a:buSzPts val="2400"/>
              <a:buFont typeface="Roboto Slab"/>
              <a:buChar char="➢"/>
            </a:pPr>
            <a:r>
              <a:rPr lang="en-US" dirty="0" smtClean="0">
                <a:solidFill>
                  <a:srgbClr val="000000"/>
                </a:solidFill>
              </a:rPr>
              <a:t>Documents Describing Standards of Submission to FDA</a:t>
            </a:r>
          </a:p>
          <a:p>
            <a:pPr lvl="0" indent="-381000">
              <a:spcBef>
                <a:spcPts val="0"/>
              </a:spcBef>
              <a:buClr>
                <a:srgbClr val="000000"/>
              </a:buClr>
              <a:buSzPts val="2400"/>
              <a:buFont typeface="Roboto Slab"/>
              <a:buChar char="➢"/>
            </a:pPr>
            <a:r>
              <a:rPr lang="en-US" dirty="0" smtClean="0">
                <a:solidFill>
                  <a:srgbClr val="000000"/>
                </a:solidFill>
              </a:rPr>
              <a:t>Standards of Submission to FDA</a:t>
            </a:r>
          </a:p>
          <a:p>
            <a:pPr lvl="0" indent="-381000">
              <a:spcBef>
                <a:spcPts val="0"/>
              </a:spcBef>
              <a:buClr>
                <a:srgbClr val="000000"/>
              </a:buClr>
              <a:buSzPts val="2400"/>
              <a:buFont typeface="Roboto Slab"/>
              <a:buChar char="➢"/>
            </a:pPr>
            <a:r>
              <a:rPr lang="en-US" dirty="0" smtClean="0">
                <a:solidFill>
                  <a:srgbClr val="000000"/>
                </a:solidFill>
              </a:rPr>
              <a:t>Terminology Standards</a:t>
            </a:r>
          </a:p>
          <a:p>
            <a:pPr lvl="0" indent="-381000">
              <a:spcBef>
                <a:spcPts val="0"/>
              </a:spcBef>
              <a:buClr>
                <a:srgbClr val="000000"/>
              </a:buClr>
              <a:buSzPts val="2400"/>
              <a:buFont typeface="Roboto Slab"/>
              <a:buChar char="➢"/>
            </a:pPr>
            <a:r>
              <a:rPr lang="en-US" dirty="0" smtClean="0">
                <a:solidFill>
                  <a:srgbClr val="000000"/>
                </a:solidFill>
              </a:rPr>
              <a:t>Folder Structure and Description of Study Datasets</a:t>
            </a:r>
          </a:p>
          <a:p>
            <a:pPr lvl="0" indent="-381000">
              <a:spcBef>
                <a:spcPts val="0"/>
              </a:spcBef>
              <a:buClr>
                <a:srgbClr val="000000"/>
              </a:buClr>
              <a:buSzPts val="2400"/>
              <a:buFont typeface="Roboto Slab"/>
              <a:buChar char="➢"/>
            </a:pPr>
            <a:r>
              <a:rPr lang="en-US" dirty="0" smtClean="0">
                <a:solidFill>
                  <a:srgbClr val="000000"/>
                </a:solidFill>
              </a:rPr>
              <a:t>What is SDTM, ADAM and TFL</a:t>
            </a:r>
          </a:p>
          <a:p>
            <a:pPr lvl="0" indent="-381000">
              <a:spcBef>
                <a:spcPts val="0"/>
              </a:spcBef>
              <a:buClr>
                <a:srgbClr val="000000"/>
              </a:buClr>
              <a:buSzPts val="2400"/>
              <a:buFont typeface="Roboto Slab"/>
              <a:buChar char="➢"/>
            </a:pPr>
            <a:r>
              <a:rPr lang="en-US" dirty="0" smtClean="0">
                <a:solidFill>
                  <a:srgbClr val="000000"/>
                </a:solidFill>
              </a:rPr>
              <a:t>Sample SDTM and ADAM Table</a:t>
            </a:r>
          </a:p>
          <a:p>
            <a:pPr lvl="0" indent="-381000">
              <a:spcBef>
                <a:spcPts val="0"/>
              </a:spcBef>
              <a:buClr>
                <a:srgbClr val="000000"/>
              </a:buClr>
              <a:buSzPts val="2400"/>
              <a:buFont typeface="Roboto Slab"/>
              <a:buChar char="➢"/>
            </a:pPr>
            <a:r>
              <a:rPr lang="en-US" dirty="0" smtClean="0">
                <a:solidFill>
                  <a:srgbClr val="000000"/>
                </a:solidFill>
              </a:rPr>
              <a:t>Mock and Sample Tables, Listings and Figures</a:t>
            </a:r>
            <a:endParaRPr lang="en-US" dirty="0">
              <a:solidFill>
                <a:srgbClr val="000000"/>
              </a:solidFill>
            </a:endParaRPr>
          </a:p>
          <a:p>
            <a:pPr lvl="0" indent="-381000">
              <a:spcBef>
                <a:spcPts val="0"/>
              </a:spcBef>
              <a:buClr>
                <a:srgbClr val="000000"/>
              </a:buClr>
              <a:buSzPts val="2400"/>
              <a:buFont typeface="Roboto Slab"/>
              <a:buChar char="➢"/>
            </a:pPr>
            <a:r>
              <a:rPr lang="en-US" dirty="0" smtClean="0">
                <a:solidFill>
                  <a:srgbClr val="000000"/>
                </a:solidFill>
              </a:rPr>
              <a:t>Reason for SDTM, ADAM and TFL?</a:t>
            </a:r>
          </a:p>
          <a:p>
            <a:pPr lvl="0" indent="-381000">
              <a:spcBef>
                <a:spcPts val="0"/>
              </a:spcBef>
              <a:buClr>
                <a:srgbClr val="000000"/>
              </a:buClr>
              <a:buSzPts val="2400"/>
              <a:buFont typeface="Roboto Slab"/>
              <a:buChar char="➢"/>
            </a:pPr>
            <a:endParaRPr lang="en-US" dirty="0">
              <a:solidFill>
                <a:srgbClr val="000000"/>
              </a:solidFill>
            </a:endParaRPr>
          </a:p>
          <a:p>
            <a:pPr marL="76200" lvl="0" indent="0">
              <a:spcBef>
                <a:spcPts val="0"/>
              </a:spcBef>
            </a:pPr>
            <a:endParaRPr lang="en-US" dirty="0">
              <a:solidFill>
                <a:srgbClr val="000000"/>
              </a:solidFill>
            </a:endParaRPr>
          </a:p>
          <a:p>
            <a:endParaRPr lang="en-I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4960" y="1533585"/>
            <a:ext cx="8656320" cy="2893100"/>
          </a:xfrm>
          <a:prstGeom prst="rect">
            <a:avLst/>
          </a:prstGeom>
        </p:spPr>
        <p:txBody>
          <a:bodyPr wrap="square">
            <a:spAutoFit/>
          </a:bodyPr>
          <a:lstStyle/>
          <a:p>
            <a:endParaRPr lang="en-US" dirty="0" smtClean="0"/>
          </a:p>
          <a:p>
            <a:endParaRPr lang="en-US" dirty="0" smtClean="0"/>
          </a:p>
          <a:p>
            <a:r>
              <a:rPr lang="en-US" dirty="0" smtClean="0"/>
              <a:t>The </a:t>
            </a:r>
            <a:r>
              <a:rPr lang="en-US" b="1" dirty="0" smtClean="0"/>
              <a:t>Electronic Common Technical Document (</a:t>
            </a:r>
            <a:r>
              <a:rPr lang="en-US" b="1" dirty="0" err="1" smtClean="0"/>
              <a:t>eCTD</a:t>
            </a:r>
            <a:r>
              <a:rPr lang="en-US" b="1" dirty="0" smtClean="0"/>
              <a:t>) </a:t>
            </a:r>
            <a:r>
              <a:rPr lang="en-US" dirty="0" smtClean="0"/>
              <a:t>is the vision for future electronic submissions to the FDA. This specification was developed by the International Conference on Harmonization (ICH) as an open-standards solution for electronic submissions to worldwide regulatory authorities. The FDA has adopted the </a:t>
            </a:r>
            <a:r>
              <a:rPr lang="en-US" dirty="0" err="1" smtClean="0"/>
              <a:t>eCTD</a:t>
            </a:r>
            <a:r>
              <a:rPr lang="en-US" dirty="0" smtClean="0"/>
              <a:t> as the standard for how to submit electronic submissions to the FDA. Note that the </a:t>
            </a:r>
            <a:r>
              <a:rPr lang="en-US" dirty="0" err="1" smtClean="0"/>
              <a:t>eCTD</a:t>
            </a:r>
            <a:r>
              <a:rPr lang="en-US" dirty="0" smtClean="0"/>
              <a:t> still depends largely on submitting text documents as PDF files and submitting data sets as SAS XPORT transport format files.</a:t>
            </a:r>
          </a:p>
          <a:p>
            <a:endParaRPr lang="en-US" dirty="0" smtClean="0"/>
          </a:p>
          <a:p>
            <a:r>
              <a:rPr lang="en-US" dirty="0" smtClean="0"/>
              <a:t>This </a:t>
            </a:r>
            <a:r>
              <a:rPr lang="en-US" b="1" dirty="0" err="1" smtClean="0"/>
              <a:t>eCTD</a:t>
            </a:r>
            <a:r>
              <a:rPr lang="en-US" b="1" dirty="0" smtClean="0"/>
              <a:t> Technical Conformance Guide (Guide) </a:t>
            </a:r>
            <a:r>
              <a:rPr lang="en-US" dirty="0" smtClean="0"/>
              <a:t>provides specifications, recommendations, and general considerations on how to submit electronic Common Technical Document (</a:t>
            </a:r>
            <a:r>
              <a:rPr lang="en-US" dirty="0" err="1" smtClean="0"/>
              <a:t>eCTD</a:t>
            </a:r>
            <a:r>
              <a:rPr lang="en-US" dirty="0" smtClean="0"/>
              <a:t>)-based electronic submissions to the Center for Drug Evaluation and Research (CDER) or the Center for Biologics Evaluation and Research (CBER). </a:t>
            </a:r>
            <a:endParaRPr lang="en-US" dirty="0"/>
          </a:p>
        </p:txBody>
      </p:sp>
      <p:sp>
        <p:nvSpPr>
          <p:cNvPr id="3" name="Title 1"/>
          <p:cNvSpPr txBox="1">
            <a:spLocks/>
          </p:cNvSpPr>
          <p:nvPr/>
        </p:nvSpPr>
        <p:spPr>
          <a:xfrm>
            <a:off x="1205091" y="412733"/>
            <a:ext cx="10445324" cy="6235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smtClean="0">
                <a:ln>
                  <a:noFill/>
                </a:ln>
                <a:solidFill>
                  <a:srgbClr val="0070C0"/>
                </a:solidFill>
                <a:effectLst/>
                <a:uLnTx/>
                <a:uFillTx/>
                <a:latin typeface="Roboto Slab" charset="0"/>
                <a:ea typeface="Roboto Slab" charset="0"/>
                <a:sym typeface="Arial"/>
              </a:rPr>
              <a:t>Documents Describing Standards for Submission to FDA</a:t>
            </a:r>
            <a:endParaRPr kumimoji="0" lang="en-US" sz="2800" b="1" i="0" u="none" strike="noStrike" kern="0" cap="none" spc="0" normalizeH="0" baseline="0" noProof="0" dirty="0">
              <a:ln>
                <a:noFill/>
              </a:ln>
              <a:solidFill>
                <a:srgbClr val="0070C0"/>
              </a:solidFill>
              <a:effectLst/>
              <a:uLnTx/>
              <a:uFillTx/>
              <a:latin typeface="Roboto Slab" charset="0"/>
              <a:ea typeface="Roboto Slab" charset="0"/>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for Submission to FDA – Exchange Standards 1</a:t>
            </a:r>
            <a:endParaRPr lang="en-US" dirty="0"/>
          </a:p>
        </p:txBody>
      </p:sp>
      <p:sp>
        <p:nvSpPr>
          <p:cNvPr id="3" name="Text Placeholder 2"/>
          <p:cNvSpPr>
            <a:spLocks noGrp="1"/>
          </p:cNvSpPr>
          <p:nvPr>
            <p:ph type="body" idx="1"/>
          </p:nvPr>
        </p:nvSpPr>
        <p:spPr/>
        <p:txBody>
          <a:bodyPr/>
          <a:lstStyle/>
          <a:p>
            <a:endParaRPr lang="en-US" dirty="0"/>
          </a:p>
        </p:txBody>
      </p:sp>
      <p:pic>
        <p:nvPicPr>
          <p:cNvPr id="5" name="Picture 4" descr="Final_ FDA Data Stds Catalog_4.10.20-page-001.jpg"/>
          <p:cNvPicPr>
            <a:picLocks noChangeAspect="1"/>
          </p:cNvPicPr>
          <p:nvPr/>
        </p:nvPicPr>
        <p:blipFill>
          <a:blip r:embed="rId2"/>
          <a:stretch>
            <a:fillRect/>
          </a:stretch>
        </p:blipFill>
        <p:spPr>
          <a:xfrm>
            <a:off x="1630680" y="1260852"/>
            <a:ext cx="8916924" cy="53944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Standards for Submission to FDA–Exchange Standards 2</a:t>
            </a:r>
            <a:endParaRPr lang="en-US" dirty="0"/>
          </a:p>
        </p:txBody>
      </p:sp>
      <p:sp>
        <p:nvSpPr>
          <p:cNvPr id="3" name="Text Placeholder 2"/>
          <p:cNvSpPr>
            <a:spLocks noGrp="1"/>
          </p:cNvSpPr>
          <p:nvPr>
            <p:ph type="body" idx="1"/>
          </p:nvPr>
        </p:nvSpPr>
        <p:spPr/>
        <p:txBody>
          <a:bodyPr/>
          <a:lstStyle/>
          <a:p>
            <a:endParaRPr lang="en-US" dirty="0"/>
          </a:p>
        </p:txBody>
      </p:sp>
      <p:pic>
        <p:nvPicPr>
          <p:cNvPr id="5" name="Picture 4" descr="Final_ FDA Data Stds Catalog_4.10.20-page-002.jpg"/>
          <p:cNvPicPr>
            <a:picLocks noChangeAspect="1"/>
          </p:cNvPicPr>
          <p:nvPr/>
        </p:nvPicPr>
        <p:blipFill>
          <a:blip r:embed="rId2"/>
          <a:stretch>
            <a:fillRect/>
          </a:stretch>
        </p:blipFill>
        <p:spPr>
          <a:xfrm>
            <a:off x="1874520" y="1110044"/>
            <a:ext cx="8709660" cy="520998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Standards for Submission to FDA–Exchange Standards 3</a:t>
            </a:r>
            <a:endParaRPr lang="en-US" dirty="0"/>
          </a:p>
        </p:txBody>
      </p:sp>
      <p:sp>
        <p:nvSpPr>
          <p:cNvPr id="3" name="Text Placeholder 2"/>
          <p:cNvSpPr>
            <a:spLocks noGrp="1"/>
          </p:cNvSpPr>
          <p:nvPr>
            <p:ph type="body" idx="1"/>
          </p:nvPr>
        </p:nvSpPr>
        <p:spPr/>
        <p:txBody>
          <a:bodyPr/>
          <a:lstStyle/>
          <a:p>
            <a:endParaRPr lang="en-US" dirty="0"/>
          </a:p>
        </p:txBody>
      </p:sp>
      <p:pic>
        <p:nvPicPr>
          <p:cNvPr id="5" name="Picture 4" descr="Final_ FDA Data Stds Catalog_4.10.20-page-003.jpg"/>
          <p:cNvPicPr>
            <a:picLocks noChangeAspect="1"/>
          </p:cNvPicPr>
          <p:nvPr/>
        </p:nvPicPr>
        <p:blipFill>
          <a:blip r:embed="rId2"/>
          <a:stretch>
            <a:fillRect/>
          </a:stretch>
        </p:blipFill>
        <p:spPr>
          <a:xfrm>
            <a:off x="1290828" y="2266188"/>
            <a:ext cx="10219944" cy="23561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ctr"/>
            <a:r>
              <a:rPr lang="en-US" dirty="0" smtClean="0"/>
              <a:t>Standards for Submission to FDA–Terminology Standards 1</a:t>
            </a:r>
            <a:endParaRPr lang="en-US" dirty="0"/>
          </a:p>
        </p:txBody>
      </p:sp>
      <p:sp>
        <p:nvSpPr>
          <p:cNvPr id="3" name="Text Placeholder 2"/>
          <p:cNvSpPr>
            <a:spLocks noGrp="1"/>
          </p:cNvSpPr>
          <p:nvPr>
            <p:ph type="body" idx="1"/>
          </p:nvPr>
        </p:nvSpPr>
        <p:spPr/>
        <p:txBody>
          <a:bodyPr/>
          <a:lstStyle/>
          <a:p>
            <a:endParaRPr lang="en-US" dirty="0"/>
          </a:p>
        </p:txBody>
      </p:sp>
      <p:pic>
        <p:nvPicPr>
          <p:cNvPr id="6" name="Picture 5" descr="Submission Terminology Standards-page-001.jpg"/>
          <p:cNvPicPr>
            <a:picLocks noChangeAspect="1"/>
          </p:cNvPicPr>
          <p:nvPr/>
        </p:nvPicPr>
        <p:blipFill>
          <a:blip r:embed="rId2"/>
          <a:stretch>
            <a:fillRect/>
          </a:stretch>
        </p:blipFill>
        <p:spPr>
          <a:xfrm>
            <a:off x="2606040" y="1192292"/>
            <a:ext cx="7039356" cy="5280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Course Content (Contd.)</a:t>
            </a:r>
            <a:endParaRPr lang="en-US" dirty="0"/>
          </a:p>
        </p:txBody>
      </p:sp>
      <p:sp>
        <p:nvSpPr>
          <p:cNvPr id="3" name="Text Placeholder 2"/>
          <p:cNvSpPr>
            <a:spLocks noGrp="1"/>
          </p:cNvSpPr>
          <p:nvPr>
            <p:ph type="body" idx="1"/>
          </p:nvPr>
        </p:nvSpPr>
        <p:spPr/>
        <p:txBody>
          <a:bodyPr/>
          <a:lstStyle/>
          <a:p>
            <a:r>
              <a:rPr lang="en-US" dirty="0" smtClean="0"/>
              <a:t>7. Special Purpose Domains</a:t>
            </a:r>
          </a:p>
          <a:p>
            <a:r>
              <a:rPr lang="en-US" dirty="0" smtClean="0"/>
              <a:t>8. Representing Relationships including use of RELREC and SUPP domains</a:t>
            </a:r>
          </a:p>
          <a:p>
            <a:r>
              <a:rPr lang="en-US" dirty="0" smtClean="0"/>
              <a:t>9. Creation of a new Custom domain</a:t>
            </a:r>
          </a:p>
          <a:p>
            <a:r>
              <a:rPr lang="en-US" dirty="0" smtClean="0"/>
              <a:t>10. Order of variables, Core Designations, Convention for missing values, Multiple Values for a Variable</a:t>
            </a:r>
          </a:p>
          <a:p>
            <a:r>
              <a:rPr lang="en-US" dirty="0" smtClean="0"/>
              <a:t>11. Handling Free Text from a CRF</a:t>
            </a:r>
          </a:p>
          <a:p>
            <a:r>
              <a:rPr lang="en-US" dirty="0" smtClean="0"/>
              <a:t>12. Conformance and Compliance using Pinnacle 21 </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Standards for Submission to FDA–Terminology Standards 2</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Submission Terminology Standards-page-002.jpg"/>
          <p:cNvPicPr>
            <a:picLocks noChangeAspect="1"/>
          </p:cNvPicPr>
          <p:nvPr/>
        </p:nvPicPr>
        <p:blipFill>
          <a:blip r:embed="rId2"/>
          <a:stretch>
            <a:fillRect/>
          </a:stretch>
        </p:blipFill>
        <p:spPr>
          <a:xfrm>
            <a:off x="2407920" y="1091138"/>
            <a:ext cx="7362444" cy="52685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Folder Structure for Study Datasets</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3266123" y="1186815"/>
            <a:ext cx="5629275" cy="522922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Study Structure and File Folder Dataset Description</a:t>
            </a:r>
            <a:endParaRPr lang="en-US" dirty="0"/>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4302443" y="1035368"/>
            <a:ext cx="3648075" cy="530542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76598d119f_0_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r>
              <a:rPr lang="en-US" dirty="0"/>
              <a:t>What is </a:t>
            </a:r>
            <a:r>
              <a:rPr lang="en-US" dirty="0" smtClean="0"/>
              <a:t>SDTM, </a:t>
            </a:r>
            <a:r>
              <a:rPr lang="en-US" dirty="0" err="1" smtClean="0"/>
              <a:t>ADaM</a:t>
            </a:r>
            <a:r>
              <a:rPr lang="en-US" dirty="0" smtClean="0"/>
              <a:t> and TLF(Tables, Listings, Figures)?</a:t>
            </a:r>
            <a:endParaRPr dirty="0"/>
          </a:p>
        </p:txBody>
      </p:sp>
      <p:sp>
        <p:nvSpPr>
          <p:cNvPr id="2" name="Text Placeholder 1"/>
          <p:cNvSpPr>
            <a:spLocks noGrp="1"/>
          </p:cNvSpPr>
          <p:nvPr>
            <p:ph type="body" idx="1"/>
          </p:nvPr>
        </p:nvSpPr>
        <p:spPr/>
        <p:txBody>
          <a:bodyPr/>
          <a:lstStyle/>
          <a:p>
            <a:r>
              <a:rPr lang="en-US" sz="1600" b="1" dirty="0" smtClean="0"/>
              <a:t>Study Data Tabulation Model (SDTM). </a:t>
            </a:r>
            <a:r>
              <a:rPr lang="en-US" sz="1600" dirty="0" smtClean="0"/>
              <a:t>The SDTM defines the data tabulation data sets that are to be sent to the FDA as part of a regulatory submission. The FDA has endorsed the SDTM in its Electronic Common Technical Document (</a:t>
            </a:r>
            <a:r>
              <a:rPr lang="en-US" sz="1600" dirty="0" err="1" smtClean="0"/>
              <a:t>eCTD</a:t>
            </a:r>
            <a:r>
              <a:rPr lang="en-US" sz="1600" dirty="0" smtClean="0"/>
              <a:t>) guidance and the Study Data Specifications document. The SDTM was originally designed to simplify the production of case report tabulations (CRTs). Therefore, the SDTM is designed to be listing friendly, but not necessarily friendly for creating statistical summaries and analysis.</a:t>
            </a:r>
          </a:p>
          <a:p>
            <a:endParaRPr lang="en-US" sz="1600" dirty="0" smtClean="0"/>
          </a:p>
          <a:p>
            <a:r>
              <a:rPr lang="en-US" sz="1600" b="1" dirty="0" smtClean="0"/>
              <a:t>Analysis Data Model (</a:t>
            </a:r>
            <a:r>
              <a:rPr lang="en-US" sz="1600" b="1" dirty="0" err="1" smtClean="0"/>
              <a:t>ADaM</a:t>
            </a:r>
            <a:r>
              <a:rPr lang="en-US" sz="1600" b="1" dirty="0" smtClean="0"/>
              <a:t>). </a:t>
            </a:r>
            <a:r>
              <a:rPr lang="en-US" sz="1600" dirty="0" smtClean="0"/>
              <a:t>The CDISC </a:t>
            </a:r>
            <a:r>
              <a:rPr lang="en-US" sz="1600" dirty="0" err="1" smtClean="0"/>
              <a:t>ADaM</a:t>
            </a:r>
            <a:r>
              <a:rPr lang="en-US" sz="1600" dirty="0" smtClean="0"/>
              <a:t> team defines data set definition guidance for the analysis data structures. These data sets are designed for creating statistical summaries and analysis. </a:t>
            </a:r>
            <a:r>
              <a:rPr lang="en-US" sz="1600" dirty="0" err="1" smtClean="0"/>
              <a:t>ADaM</a:t>
            </a:r>
            <a:r>
              <a:rPr lang="en-US" sz="1600" dirty="0" smtClean="0"/>
              <a:t> datasets contain all derived variables required for the analysis process. This means that </a:t>
            </a:r>
            <a:r>
              <a:rPr lang="en-US" sz="1600" dirty="0" err="1" smtClean="0"/>
              <a:t>ADaM</a:t>
            </a:r>
            <a:r>
              <a:rPr lang="en-US" sz="1600" dirty="0" smtClean="0"/>
              <a:t> datasets should aim to be analysis ready or “one proc away” for the statistical outputs.</a:t>
            </a:r>
          </a:p>
          <a:p>
            <a:endParaRPr lang="en-US" sz="1600" dirty="0" smtClean="0"/>
          </a:p>
          <a:p>
            <a:r>
              <a:rPr lang="en-US" sz="1600" b="1" dirty="0" smtClean="0"/>
              <a:t>Tables</a:t>
            </a:r>
            <a:r>
              <a:rPr lang="en-US" sz="1600" dirty="0" smtClean="0"/>
              <a:t>, </a:t>
            </a:r>
            <a:r>
              <a:rPr lang="en-US" sz="1600" b="1" dirty="0" smtClean="0"/>
              <a:t>listings and figures</a:t>
            </a:r>
            <a:r>
              <a:rPr lang="en-US" sz="1600" dirty="0" smtClean="0"/>
              <a:t> (TLF) are generated as part of the normal reporting process. The </a:t>
            </a:r>
            <a:r>
              <a:rPr lang="en-US" sz="1600" b="1" dirty="0" smtClean="0"/>
              <a:t>trial</a:t>
            </a:r>
            <a:r>
              <a:rPr lang="en-US" sz="1600" dirty="0" smtClean="0"/>
              <a:t> data is analyzed and presented as </a:t>
            </a:r>
            <a:r>
              <a:rPr lang="en-US" sz="1600" b="1" dirty="0" smtClean="0"/>
              <a:t>tables</a:t>
            </a:r>
            <a:r>
              <a:rPr lang="en-US" sz="1600" dirty="0" smtClean="0"/>
              <a:t> and </a:t>
            </a:r>
            <a:r>
              <a:rPr lang="en-US" sz="1600" b="1" dirty="0" smtClean="0"/>
              <a:t>figures</a:t>
            </a:r>
            <a:r>
              <a:rPr lang="en-US" sz="1600" dirty="0" smtClean="0"/>
              <a:t> in </a:t>
            </a:r>
            <a:r>
              <a:rPr lang="en-US" sz="1600" b="1" dirty="0" smtClean="0"/>
              <a:t>clinical trial</a:t>
            </a:r>
            <a:r>
              <a:rPr lang="en-US" sz="1600" dirty="0" smtClean="0"/>
              <a:t> reports. The </a:t>
            </a:r>
            <a:r>
              <a:rPr lang="en-US" sz="1600" b="1" dirty="0" smtClean="0"/>
              <a:t>tables</a:t>
            </a:r>
            <a:r>
              <a:rPr lang="en-US" sz="1600" dirty="0" smtClean="0"/>
              <a:t>, </a:t>
            </a:r>
            <a:r>
              <a:rPr lang="en-US" sz="1600" b="1" dirty="0" smtClean="0"/>
              <a:t>listings and figures</a:t>
            </a:r>
            <a:r>
              <a:rPr lang="en-US" sz="1600" dirty="0" smtClean="0"/>
              <a:t> are also used to answer regulatory questions and to support publications based on the </a:t>
            </a:r>
            <a:r>
              <a:rPr lang="en-US" sz="1600" b="1" dirty="0" smtClean="0"/>
              <a:t>trial</a:t>
            </a:r>
            <a:r>
              <a:rPr lang="en-US" sz="1600" dirty="0" smtClean="0"/>
              <a:t> data. Generally, tables contain statistics about the data, while listings present the data in their raw form simply listed for review. These tables and listings can number in the hundreds for a new drug application or just a dozen or so for an independent data monitoring committee (IDMC) report.</a:t>
            </a:r>
          </a:p>
          <a:p>
            <a:pPr marL="0" lvl="0" indent="0">
              <a:spcBef>
                <a:spcPts val="0"/>
              </a:spcBef>
            </a:pPr>
            <a:endParaRPr lang="en-US" sz="1600"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Sample SDTM Table – AE Domain</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1312545" y="1339215"/>
            <a:ext cx="10115550" cy="451485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Sample ADAM Table - ADSL</a:t>
            </a:r>
            <a:endParaRPr lang="en-US" dirty="0"/>
          </a:p>
        </p:txBody>
      </p:sp>
      <p:sp>
        <p:nvSpPr>
          <p:cNvPr id="3" name="Text Placeholder 2"/>
          <p:cNvSpPr>
            <a:spLocks noGrp="1"/>
          </p:cNvSpPr>
          <p:nvPr>
            <p:ph type="body" idx="1"/>
          </p:nvPr>
        </p:nvSpPr>
        <p:spPr/>
        <p:txBody>
          <a:bodyPr/>
          <a:lstStyle/>
          <a:p>
            <a:endParaRPr lang="en-US" dirty="0"/>
          </a:p>
        </p:txBody>
      </p:sp>
      <p:pic>
        <p:nvPicPr>
          <p:cNvPr id="2051" name="Picture 3"/>
          <p:cNvPicPr>
            <a:picLocks noChangeAspect="1" noChangeArrowheads="1"/>
          </p:cNvPicPr>
          <p:nvPr/>
        </p:nvPicPr>
        <p:blipFill>
          <a:blip r:embed="rId2"/>
          <a:srcRect/>
          <a:stretch>
            <a:fillRect/>
          </a:stretch>
        </p:blipFill>
        <p:spPr bwMode="auto">
          <a:xfrm>
            <a:off x="1223123" y="1447800"/>
            <a:ext cx="10420461" cy="423672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Mock Annotated Table and Listing</a:t>
            </a:r>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4903470" y="1276350"/>
            <a:ext cx="5475621" cy="353949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512768" y="4693920"/>
            <a:ext cx="5935781" cy="1770698"/>
          </a:xfrm>
          <a:prstGeom prst="rect">
            <a:avLst/>
          </a:prstGeom>
          <a:noFill/>
          <a:ln w="9525">
            <a:noFill/>
            <a:miter lim="800000"/>
            <a:headEnd/>
            <a:tailEnd/>
          </a:ln>
          <a:effectLst/>
        </p:spPr>
      </p:pic>
      <p:sp>
        <p:nvSpPr>
          <p:cNvPr id="6" name="TextBox 5"/>
          <p:cNvSpPr txBox="1"/>
          <p:nvPr/>
        </p:nvSpPr>
        <p:spPr>
          <a:xfrm>
            <a:off x="1402080" y="2621280"/>
            <a:ext cx="3124200" cy="307777"/>
          </a:xfrm>
          <a:prstGeom prst="rect">
            <a:avLst/>
          </a:prstGeom>
          <a:noFill/>
        </p:spPr>
        <p:txBody>
          <a:bodyPr wrap="square" rtlCol="0">
            <a:spAutoFit/>
          </a:bodyPr>
          <a:lstStyle/>
          <a:p>
            <a:pPr algn="ctr"/>
            <a:r>
              <a:rPr lang="en-US" b="1" dirty="0" smtClean="0"/>
              <a:t>Mock Annotated Table</a:t>
            </a:r>
            <a:endParaRPr lang="en-US" b="1" dirty="0"/>
          </a:p>
        </p:txBody>
      </p:sp>
      <p:sp>
        <p:nvSpPr>
          <p:cNvPr id="7" name="TextBox 6"/>
          <p:cNvSpPr txBox="1"/>
          <p:nvPr/>
        </p:nvSpPr>
        <p:spPr>
          <a:xfrm>
            <a:off x="7772400" y="5349240"/>
            <a:ext cx="3124200" cy="307777"/>
          </a:xfrm>
          <a:prstGeom prst="rect">
            <a:avLst/>
          </a:prstGeom>
          <a:noFill/>
        </p:spPr>
        <p:txBody>
          <a:bodyPr wrap="square" rtlCol="0">
            <a:spAutoFit/>
          </a:bodyPr>
          <a:lstStyle/>
          <a:p>
            <a:pPr algn="ctr"/>
            <a:r>
              <a:rPr lang="en-US" b="1" dirty="0" smtClean="0"/>
              <a:t>Mock Annotated Listing</a:t>
            </a:r>
            <a:endParaRPr lang="en-US"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Sample Output Table and Listing</a:t>
            </a:r>
            <a:endParaRPr lang="en-US" dirty="0"/>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6004111" y="1188720"/>
            <a:ext cx="5363023" cy="344043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975360" y="3950708"/>
            <a:ext cx="5066348" cy="2663452"/>
          </a:xfrm>
          <a:prstGeom prst="rect">
            <a:avLst/>
          </a:prstGeom>
          <a:noFill/>
          <a:ln w="9525">
            <a:noFill/>
            <a:miter lim="800000"/>
            <a:headEnd/>
            <a:tailEnd/>
          </a:ln>
          <a:effectLst/>
        </p:spPr>
      </p:pic>
      <p:sp>
        <p:nvSpPr>
          <p:cNvPr id="6" name="TextBox 5"/>
          <p:cNvSpPr txBox="1"/>
          <p:nvPr/>
        </p:nvSpPr>
        <p:spPr>
          <a:xfrm>
            <a:off x="1386840" y="2255520"/>
            <a:ext cx="3124200" cy="523220"/>
          </a:xfrm>
          <a:prstGeom prst="rect">
            <a:avLst/>
          </a:prstGeom>
          <a:noFill/>
        </p:spPr>
        <p:txBody>
          <a:bodyPr wrap="square" rtlCol="0">
            <a:spAutoFit/>
          </a:bodyPr>
          <a:lstStyle/>
          <a:p>
            <a:pPr algn="ctr"/>
            <a:r>
              <a:rPr lang="en-US" b="1" dirty="0" smtClean="0"/>
              <a:t>Sample Output Table after Programming</a:t>
            </a:r>
            <a:endParaRPr lang="en-US" b="1" dirty="0"/>
          </a:p>
        </p:txBody>
      </p:sp>
      <p:sp>
        <p:nvSpPr>
          <p:cNvPr id="7" name="TextBox 6"/>
          <p:cNvSpPr txBox="1"/>
          <p:nvPr/>
        </p:nvSpPr>
        <p:spPr>
          <a:xfrm>
            <a:off x="6979920" y="5120640"/>
            <a:ext cx="3124200" cy="523220"/>
          </a:xfrm>
          <a:prstGeom prst="rect">
            <a:avLst/>
          </a:prstGeom>
          <a:noFill/>
        </p:spPr>
        <p:txBody>
          <a:bodyPr wrap="square" rtlCol="0">
            <a:spAutoFit/>
          </a:bodyPr>
          <a:lstStyle/>
          <a:p>
            <a:pPr algn="ctr"/>
            <a:r>
              <a:rPr lang="en-US" b="1" dirty="0" smtClean="0"/>
              <a:t>Sample Output  Listing after Programming</a:t>
            </a:r>
            <a:endParaRPr lang="en-US"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Figures Sample 1 - Oncology</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1127760" y="1422084"/>
            <a:ext cx="5318760" cy="398699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583680" y="1418139"/>
            <a:ext cx="5000028" cy="3580582"/>
          </a:xfrm>
          <a:prstGeom prst="rect">
            <a:avLst/>
          </a:prstGeom>
          <a:noFill/>
          <a:ln w="9525">
            <a:noFill/>
            <a:miter lim="800000"/>
            <a:headEnd/>
            <a:tailEnd/>
          </a:ln>
          <a:effectLst/>
        </p:spPr>
      </p:pic>
      <p:sp>
        <p:nvSpPr>
          <p:cNvPr id="6" name="TextBox 5"/>
          <p:cNvSpPr txBox="1"/>
          <p:nvPr/>
        </p:nvSpPr>
        <p:spPr>
          <a:xfrm>
            <a:off x="1493520" y="5394960"/>
            <a:ext cx="4831080" cy="307777"/>
          </a:xfrm>
          <a:prstGeom prst="rect">
            <a:avLst/>
          </a:prstGeom>
          <a:noFill/>
        </p:spPr>
        <p:txBody>
          <a:bodyPr wrap="square" rtlCol="0">
            <a:spAutoFit/>
          </a:bodyPr>
          <a:lstStyle/>
          <a:p>
            <a:pPr algn="ctr"/>
            <a:r>
              <a:rPr lang="en-US" b="1" dirty="0" smtClean="0"/>
              <a:t>Waterfall Plot with Data Labels</a:t>
            </a:r>
            <a:endParaRPr lang="en-US" b="1" dirty="0"/>
          </a:p>
        </p:txBody>
      </p:sp>
      <p:sp>
        <p:nvSpPr>
          <p:cNvPr id="7" name="TextBox 6"/>
          <p:cNvSpPr txBox="1"/>
          <p:nvPr/>
        </p:nvSpPr>
        <p:spPr>
          <a:xfrm>
            <a:off x="7056120" y="5288280"/>
            <a:ext cx="4206240" cy="523220"/>
          </a:xfrm>
          <a:prstGeom prst="rect">
            <a:avLst/>
          </a:prstGeom>
          <a:noFill/>
        </p:spPr>
        <p:txBody>
          <a:bodyPr wrap="square" rtlCol="0">
            <a:spAutoFit/>
          </a:bodyPr>
          <a:lstStyle/>
          <a:p>
            <a:pPr algn="ctr"/>
            <a:r>
              <a:rPr lang="en-US" b="1" dirty="0" smtClean="0"/>
              <a:t>Spider Plot displaying Change in Tumor Size, Starting in Pre-Treatment Phase</a:t>
            </a:r>
            <a:endParaRPr lang="en-US"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Figures Sample 2 - Oncology</a:t>
            </a:r>
            <a:endParaRPr lang="en-US" dirty="0"/>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944880" y="1645408"/>
            <a:ext cx="4735829" cy="3565719"/>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260663" y="1828800"/>
            <a:ext cx="4605457" cy="3459967"/>
          </a:xfrm>
          <a:prstGeom prst="rect">
            <a:avLst/>
          </a:prstGeom>
          <a:noFill/>
          <a:ln w="9525">
            <a:noFill/>
            <a:miter lim="800000"/>
            <a:headEnd/>
            <a:tailEnd/>
          </a:ln>
          <a:effectLst/>
        </p:spPr>
      </p:pic>
      <p:sp>
        <p:nvSpPr>
          <p:cNvPr id="6" name="TextBox 5"/>
          <p:cNvSpPr txBox="1"/>
          <p:nvPr/>
        </p:nvSpPr>
        <p:spPr>
          <a:xfrm>
            <a:off x="6202680" y="5791200"/>
            <a:ext cx="4480560" cy="523220"/>
          </a:xfrm>
          <a:prstGeom prst="rect">
            <a:avLst/>
          </a:prstGeom>
          <a:noFill/>
        </p:spPr>
        <p:txBody>
          <a:bodyPr wrap="square" rtlCol="0">
            <a:spAutoFit/>
          </a:bodyPr>
          <a:lstStyle/>
          <a:p>
            <a:pPr algn="ctr"/>
            <a:r>
              <a:rPr lang="en-US" b="1" dirty="0" smtClean="0"/>
              <a:t>Survival Plot with Text Annotation and Custom </a:t>
            </a:r>
            <a:r>
              <a:rPr lang="en-US" b="1" dirty="0" err="1" smtClean="0"/>
              <a:t>Colours</a:t>
            </a:r>
            <a:endParaRPr lang="en-US" b="1" dirty="0"/>
          </a:p>
        </p:txBody>
      </p:sp>
      <p:sp>
        <p:nvSpPr>
          <p:cNvPr id="8" name="TextBox 7"/>
          <p:cNvSpPr txBox="1"/>
          <p:nvPr/>
        </p:nvSpPr>
        <p:spPr>
          <a:xfrm>
            <a:off x="1295400" y="5654040"/>
            <a:ext cx="4236720" cy="523220"/>
          </a:xfrm>
          <a:prstGeom prst="rect">
            <a:avLst/>
          </a:prstGeom>
          <a:noFill/>
        </p:spPr>
        <p:txBody>
          <a:bodyPr wrap="square" rtlCol="0">
            <a:spAutoFit/>
          </a:bodyPr>
          <a:lstStyle/>
          <a:p>
            <a:pPr algn="ctr"/>
            <a:r>
              <a:rPr lang="en-US" b="1" dirty="0" smtClean="0"/>
              <a:t>Timeline Plot of Response and Treatment Durations</a:t>
            </a: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smtClean="0"/>
              <a:t>Section 1. Overview Of Clinical Trial Process</a:t>
            </a:r>
            <a:endParaRPr dirty="0"/>
          </a:p>
        </p:txBody>
      </p:sp>
    </p:spTree>
    <p:extLst>
      <p:ext uri="{BB962C8B-B14F-4D97-AF65-F5344CB8AC3E}">
        <p14:creationId xmlns="" xmlns:p14="http://schemas.microsoft.com/office/powerpoint/2010/main" val="21959043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SDTM???</a:t>
            </a:r>
            <a:endParaRPr lang="en-US" dirty="0"/>
          </a:p>
        </p:txBody>
      </p:sp>
      <p:sp>
        <p:nvSpPr>
          <p:cNvPr id="3" name="Text Placeholder 2"/>
          <p:cNvSpPr>
            <a:spLocks noGrp="1"/>
          </p:cNvSpPr>
          <p:nvPr>
            <p:ph type="body" idx="1"/>
          </p:nvPr>
        </p:nvSpPr>
        <p:spPr/>
        <p:txBody>
          <a:bodyPr/>
          <a:lstStyle/>
          <a:p>
            <a:pPr marL="685800" indent="-457200">
              <a:buAutoNum type="arabicPeriod"/>
            </a:pPr>
            <a:r>
              <a:rPr lang="en-US" dirty="0" smtClean="0"/>
              <a:t>Creation of Standardized Tools to help with Review</a:t>
            </a:r>
          </a:p>
          <a:p>
            <a:pPr marL="685800" indent="-457200">
              <a:buAutoNum type="arabicPeriod"/>
            </a:pPr>
            <a:r>
              <a:rPr lang="en-US" dirty="0" smtClean="0"/>
              <a:t>To Enable future Statistical Analysis on Multiple Studies</a:t>
            </a:r>
          </a:p>
          <a:p>
            <a:pPr marL="685800" indent="-457200">
              <a:buAutoNum type="arabicPeriod"/>
            </a:pPr>
            <a:r>
              <a:rPr lang="en-US" dirty="0" smtClean="0"/>
              <a:t>Analysis Datasets are to be Created from SDTM Domains</a:t>
            </a:r>
          </a:p>
          <a:p>
            <a:pPr marL="685800" indent="-457200">
              <a:buAutoNum type="arabicPeriod"/>
            </a:pPr>
            <a:r>
              <a:rPr lang="en-US" dirty="0" smtClean="0"/>
              <a:t>FDA may not accept Study Data submitted in other formats</a:t>
            </a:r>
          </a:p>
          <a:p>
            <a:pPr marL="685800" indent="-457200">
              <a:buAutoNum type="arabicPeriod"/>
            </a:pPr>
            <a:r>
              <a:rPr lang="en-US" dirty="0" smtClean="0"/>
              <a:t>Etc. </a:t>
            </a:r>
          </a:p>
          <a:p>
            <a:pPr marL="685800" indent="-457200">
              <a:buAutoNum type="arabicPeriod"/>
            </a:pP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685800" indent="-457200"/>
            <a:r>
              <a:rPr lang="en-US" dirty="0"/>
              <a:t>Section </a:t>
            </a:r>
            <a:r>
              <a:rPr lang="en-US" dirty="0" smtClean="0"/>
              <a:t>3 – Fundamentals Of SDTM</a:t>
            </a:r>
          </a:p>
        </p:txBody>
      </p:sp>
      <p:sp>
        <p:nvSpPr>
          <p:cNvPr id="285" name="Google Shape;285;p5"/>
          <p:cNvSpPr txBox="1"/>
          <p:nvPr/>
        </p:nvSpPr>
        <p:spPr>
          <a:xfrm>
            <a:off x="7144500" y="5801550"/>
            <a:ext cx="4852500" cy="57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Topics</a:t>
            </a:r>
            <a:endParaRPr lang="en-US" dirty="0"/>
          </a:p>
        </p:txBody>
      </p:sp>
      <p:sp>
        <p:nvSpPr>
          <p:cNvPr id="3" name="Text Placeholder 2"/>
          <p:cNvSpPr>
            <a:spLocks noGrp="1"/>
          </p:cNvSpPr>
          <p:nvPr>
            <p:ph type="body" idx="1"/>
          </p:nvPr>
        </p:nvSpPr>
        <p:spPr/>
        <p:txBody>
          <a:bodyPr/>
          <a:lstStyle/>
          <a:p>
            <a:pPr>
              <a:buFont typeface="Wingdings" pitchFamily="2" charset="2"/>
              <a:buChar char="Ø"/>
            </a:pPr>
            <a:r>
              <a:rPr lang="en-US" sz="2000" dirty="0" smtClean="0">
                <a:solidFill>
                  <a:srgbClr val="000000"/>
                </a:solidFill>
              </a:rPr>
              <a:t>Fundamentals of SDTM</a:t>
            </a:r>
          </a:p>
          <a:p>
            <a:pPr>
              <a:buFont typeface="Wingdings" pitchFamily="2" charset="2"/>
              <a:buChar char="Ø"/>
            </a:pPr>
            <a:r>
              <a:rPr lang="en-US" sz="2000" dirty="0" smtClean="0">
                <a:solidFill>
                  <a:srgbClr val="000000"/>
                </a:solidFill>
              </a:rPr>
              <a:t>Observations and Variables</a:t>
            </a:r>
          </a:p>
          <a:p>
            <a:pPr>
              <a:buFont typeface="Wingdings" pitchFamily="2" charset="2"/>
              <a:buChar char="Ø"/>
            </a:pPr>
            <a:r>
              <a:rPr lang="en-US" sz="2000" dirty="0" smtClean="0">
                <a:solidFill>
                  <a:srgbClr val="000000"/>
                </a:solidFill>
              </a:rPr>
              <a:t>Types of Domain Variables</a:t>
            </a:r>
          </a:p>
          <a:p>
            <a:pPr>
              <a:buFont typeface="Wingdings" pitchFamily="2" charset="2"/>
              <a:buChar char="Ø"/>
            </a:pPr>
            <a:r>
              <a:rPr lang="en-US" sz="2000" dirty="0" smtClean="0">
                <a:solidFill>
                  <a:srgbClr val="000000"/>
                </a:solidFill>
              </a:rPr>
              <a:t>Types of Domain Datasets (General and Non General)</a:t>
            </a:r>
          </a:p>
          <a:p>
            <a:pPr>
              <a:buFont typeface="Wingdings" pitchFamily="2" charset="2"/>
              <a:buChar char="Ø"/>
            </a:pPr>
            <a:r>
              <a:rPr lang="en-US" sz="2000" dirty="0" smtClean="0">
                <a:solidFill>
                  <a:srgbClr val="000000"/>
                </a:solidFill>
              </a:rPr>
              <a:t>Method Of Reading the Domain Specifications</a:t>
            </a:r>
          </a:p>
          <a:p>
            <a:pPr>
              <a:buFont typeface="Wingdings" pitchFamily="2" charset="2"/>
              <a:buChar char="Ø"/>
            </a:pPr>
            <a:r>
              <a:rPr lang="en-US" sz="2000" dirty="0" smtClean="0">
                <a:solidFill>
                  <a:srgbClr val="000000"/>
                </a:solidFill>
              </a:rPr>
              <a:t>Versions of SDTM and SDTMIG and Current Version</a:t>
            </a:r>
          </a:p>
          <a:p>
            <a:pPr>
              <a:buFont typeface="Wingdings" pitchFamily="2" charset="2"/>
              <a:buChar char="Ø"/>
            </a:pPr>
            <a:r>
              <a:rPr lang="en-US" sz="2000" dirty="0" smtClean="0">
                <a:solidFill>
                  <a:srgbClr val="000000"/>
                </a:solidFill>
              </a:rPr>
              <a:t>SDTM Standard Domain Model</a:t>
            </a:r>
          </a:p>
          <a:p>
            <a:pPr>
              <a:buFont typeface="Wingdings" pitchFamily="2" charset="2"/>
              <a:buChar char="Ø"/>
            </a:pPr>
            <a:r>
              <a:rPr lang="en-US" sz="2000" dirty="0" smtClean="0">
                <a:solidFill>
                  <a:srgbClr val="000000"/>
                </a:solidFill>
              </a:rPr>
              <a:t>When to Create a New Domain</a:t>
            </a:r>
          </a:p>
          <a:p>
            <a:pPr>
              <a:buFont typeface="Wingdings" pitchFamily="2" charset="2"/>
              <a:buChar char="Ø"/>
            </a:pPr>
            <a:r>
              <a:rPr lang="en-US" sz="2000" dirty="0" smtClean="0">
                <a:solidFill>
                  <a:srgbClr val="000000"/>
                </a:solidFill>
              </a:rPr>
              <a:t>Dataset Metadata</a:t>
            </a:r>
          </a:p>
          <a:p>
            <a:pPr>
              <a:buFont typeface="Wingdings" pitchFamily="2" charset="2"/>
              <a:buChar char="Ø"/>
            </a:pPr>
            <a:r>
              <a:rPr lang="en-US" sz="2000" dirty="0" smtClean="0">
                <a:solidFill>
                  <a:srgbClr val="000000"/>
                </a:solidFill>
              </a:rPr>
              <a:t>Advantages of Leveraging Metadata to Create Domains </a:t>
            </a:r>
          </a:p>
          <a:p>
            <a:pPr>
              <a:buFont typeface="Wingdings" pitchFamily="2" charset="2"/>
              <a:buChar char="Ø"/>
            </a:pPr>
            <a:endParaRPr lang="en-US" sz="2000" dirty="0" smtClean="0">
              <a:solidFill>
                <a:srgbClr val="000000"/>
              </a:solidFill>
            </a:endParaRPr>
          </a:p>
          <a:p>
            <a:pPr>
              <a:buFont typeface="Wingdings" pitchFamily="2" charset="2"/>
              <a:buChar char="Ø"/>
            </a:pPr>
            <a:endParaRPr lang="en-US" sz="2000" dirty="0" smtClean="0">
              <a:solidFill>
                <a:srgbClr val="000000"/>
              </a:solidFill>
            </a:endParaRPr>
          </a:p>
          <a:p>
            <a:endParaRPr 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Fundamentals of SDTM</a:t>
            </a:r>
            <a:endParaRPr/>
          </a:p>
        </p:txBody>
      </p:sp>
      <p:sp>
        <p:nvSpPr>
          <p:cNvPr id="2" name="Text Placeholder 1"/>
          <p:cNvSpPr>
            <a:spLocks noGrp="1"/>
          </p:cNvSpPr>
          <p:nvPr>
            <p:ph type="body" idx="1"/>
          </p:nvPr>
        </p:nvSpPr>
        <p:spPr/>
        <p:txBody>
          <a:bodyPr/>
          <a:lstStyle/>
          <a:p>
            <a:pPr lvl="0" indent="0">
              <a:spcBef>
                <a:spcPts val="0"/>
              </a:spcBef>
            </a:pPr>
            <a:r>
              <a:rPr lang="en-US" sz="1800" dirty="0" smtClean="0"/>
              <a:t>There are 3 primary documents used to guide the creation of SDTM from raw data:</a:t>
            </a:r>
          </a:p>
          <a:p>
            <a:pPr lvl="0" indent="0">
              <a:spcBef>
                <a:spcPts val="0"/>
              </a:spcBef>
            </a:pPr>
            <a:endParaRPr lang="en-US" sz="1800" dirty="0" smtClean="0"/>
          </a:p>
          <a:p>
            <a:pPr marL="800100" lvl="0" indent="-342900">
              <a:spcBef>
                <a:spcPts val="0"/>
              </a:spcBef>
              <a:buAutoNum type="arabicPeriod"/>
            </a:pPr>
            <a:r>
              <a:rPr lang="en-US" sz="1800" dirty="0" smtClean="0"/>
              <a:t>The SDTM Implementation Guide </a:t>
            </a:r>
            <a:r>
              <a:rPr lang="en-US" sz="1800" dirty="0"/>
              <a:t>(SDTMIG) is intended to guide the organization, structure, </a:t>
            </a:r>
            <a:r>
              <a:rPr lang="en-US" sz="1800" dirty="0" smtClean="0"/>
              <a:t>and </a:t>
            </a:r>
            <a:r>
              <a:rPr lang="en-US" sz="1800" dirty="0"/>
              <a:t>format of standard clinical trial tabulation datasets</a:t>
            </a:r>
            <a:r>
              <a:rPr lang="en-US" sz="1800" dirty="0" smtClean="0"/>
              <a:t>.</a:t>
            </a:r>
          </a:p>
          <a:p>
            <a:pPr marL="800100" indent="-342900">
              <a:spcBef>
                <a:spcPts val="0"/>
              </a:spcBef>
              <a:buFont typeface="Arial"/>
              <a:buAutoNum type="arabicPeriod"/>
            </a:pPr>
            <a:r>
              <a:rPr lang="en-US" sz="1800" dirty="0" smtClean="0"/>
              <a:t>The current version of SDTM which defines a standard structure for Study Data Tabulations, Current Version is V1.8</a:t>
            </a:r>
          </a:p>
          <a:p>
            <a:pPr marL="800100" indent="-342900">
              <a:spcBef>
                <a:spcPts val="0"/>
              </a:spcBef>
              <a:buFont typeface="Arial"/>
              <a:buAutoNum type="arabicPeriod"/>
            </a:pPr>
            <a:r>
              <a:rPr lang="en-US" sz="1800" dirty="0" smtClean="0"/>
              <a:t>Therapeutic Area User Guides (TAUG) extend the Foundational Standards to represent data that pertains to specific disease areas. TA Standards include disease-specific metadata, examples and guidance on implementing CDISC standards for a variety of uses, including global regulatory submission.</a:t>
            </a:r>
          </a:p>
          <a:p>
            <a:pPr lvl="0" indent="0">
              <a:spcBef>
                <a:spcPts val="0"/>
              </a:spcBef>
            </a:pPr>
            <a:endParaRPr lang="en-US" sz="1800" b="1" dirty="0" smtClean="0"/>
          </a:p>
          <a:p>
            <a:pPr lvl="0" indent="0">
              <a:spcBef>
                <a:spcPts val="0"/>
              </a:spcBef>
            </a:pPr>
            <a:r>
              <a:rPr lang="en-US" sz="1800" b="1" dirty="0" smtClean="0"/>
              <a:t>What </a:t>
            </a:r>
            <a:r>
              <a:rPr lang="en-US" sz="1800" b="1" dirty="0"/>
              <a:t>are Domains and Datasets?</a:t>
            </a:r>
          </a:p>
          <a:p>
            <a:r>
              <a:rPr lang="en-US" sz="1800" dirty="0" smtClean="0"/>
              <a:t>A data set is a collection of data. In the case of tabular data, a data set corresponds to one or more database tables, where every column of a table represents a particular variable, and each row corresponds to a given record of the data set in question.</a:t>
            </a:r>
          </a:p>
          <a:p>
            <a:endParaRPr lang="en-US" sz="1800"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5880" y="685800"/>
            <a:ext cx="10058400" cy="5632311"/>
          </a:xfrm>
          <a:prstGeom prst="rect">
            <a:avLst/>
          </a:prstGeom>
        </p:spPr>
        <p:txBody>
          <a:bodyPr wrap="square">
            <a:spAutoFit/>
          </a:bodyPr>
          <a:lstStyle/>
          <a:p>
            <a:r>
              <a:rPr lang="en-US" sz="1800" dirty="0" smtClean="0"/>
              <a:t>Observations about study subjects are normally collected for all subjects in a series of domains. A domain is defined as a collection of logically related observations with a common topic. The logic of the relationship may pertain to the scientific subject matter of the data or to its role in the trial. Each domain is represented by a single dataset.</a:t>
            </a:r>
          </a:p>
          <a:p>
            <a:endParaRPr lang="en-US" sz="1800" dirty="0" smtClean="0"/>
          </a:p>
          <a:p>
            <a:r>
              <a:rPr lang="en-US" sz="1800" dirty="0" smtClean="0"/>
              <a:t>Each domain dataset is distinguished by a unique, two-character code that should be used consistently throughout the submission. This code, which is stored in the SDTM variable named DOMAIN, is used in four ways: as the dataset name, the value of the DOMAIN variable in that dataset; as a prefix for most variable names in that dataset; and as a value in the RDOMAIN variable in relationship tables.</a:t>
            </a:r>
          </a:p>
          <a:p>
            <a:endParaRPr lang="en-US" sz="1800" dirty="0" smtClean="0"/>
          </a:p>
          <a:p>
            <a:r>
              <a:rPr lang="en-US" sz="1800" dirty="0" smtClean="0">
                <a:latin typeface="Roboto Slab" charset="0"/>
                <a:ea typeface="Roboto Slab" charset="0"/>
              </a:rPr>
              <a:t>All datasets are structured as flat files with rows representing observations and columns representing variables. Each dataset is described by metadata definitions that provide information about the variables used in the dataset. The metadata are described in a data definition document, </a:t>
            </a:r>
            <a:r>
              <a:rPr lang="en-US" sz="1800" i="1" dirty="0" smtClean="0">
                <a:latin typeface="Roboto Slab" charset="0"/>
                <a:ea typeface="Roboto Slab" charset="0"/>
              </a:rPr>
              <a:t>a Define-XML document, that is submitted with the data to regulatory authorities. </a:t>
            </a:r>
            <a:endParaRPr lang="en-US" sz="1800" dirty="0" smtClean="0">
              <a:latin typeface="Roboto Slab" charset="0"/>
              <a:ea typeface="Roboto Slab" charset="0"/>
            </a:endParaRPr>
          </a:p>
          <a:p>
            <a:r>
              <a:rPr lang="en-US" sz="1800" dirty="0" smtClean="0">
                <a:latin typeface="Roboto Slab" charset="0"/>
                <a:ea typeface="Roboto Slab" charset="0"/>
              </a:rPr>
              <a:t>Data stored in SDTM datasets include both raw (as originally collected) and derived values (e.g., converted into standard units, or computed on the basis of multiple values, such as an average). The SDTM lists only the name, label, and type, with a set of brief CDISC guidelines that provide a general description for each variable.</a:t>
            </a:r>
            <a:endParaRPr lang="en-US" sz="1800" dirty="0"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76598d119f_0_54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457200" lvl="0" indent="-381000" algn="ctr" rtl="0">
              <a:lnSpc>
                <a:spcPct val="100000"/>
              </a:lnSpc>
              <a:spcBef>
                <a:spcPts val="0"/>
              </a:spcBef>
              <a:spcAft>
                <a:spcPts val="0"/>
              </a:spcAft>
              <a:buSzPts val="1400"/>
              <a:buNone/>
            </a:pPr>
            <a:r>
              <a:rPr lang="en-US" sz="2800" dirty="0" smtClean="0"/>
              <a:t>Observations and Variables</a:t>
            </a:r>
            <a:endParaRPr dirty="0"/>
          </a:p>
        </p:txBody>
      </p:sp>
      <p:sp>
        <p:nvSpPr>
          <p:cNvPr id="2" name="Text Placeholder 1"/>
          <p:cNvSpPr>
            <a:spLocks noGrp="1"/>
          </p:cNvSpPr>
          <p:nvPr>
            <p:ph type="body" idx="1"/>
          </p:nvPr>
        </p:nvSpPr>
        <p:spPr/>
        <p:txBody>
          <a:bodyPr/>
          <a:lstStyle/>
          <a:p>
            <a:r>
              <a:rPr lang="en-US" sz="1400" dirty="0" smtClean="0"/>
              <a:t>The SDTM is built around the concept of observations collected about subjects who participated in a clinical study. Each observation can be described by a series of variables, corresponding to a row in a dataset. Each variable can be classified according to its </a:t>
            </a:r>
            <a:r>
              <a:rPr lang="en-US" sz="1400" i="1" dirty="0" smtClean="0"/>
              <a:t>Role. A Role determines the type of information conveyed by the variable about each distinct observation and how it can be used. Variables can be classified into five major roles:</a:t>
            </a:r>
          </a:p>
          <a:p>
            <a:endParaRPr lang="en-IN" dirty="0"/>
          </a:p>
        </p:txBody>
      </p:sp>
      <p:graphicFrame>
        <p:nvGraphicFramePr>
          <p:cNvPr id="321" name="Google Shape;321;g76598d119f_0_549"/>
          <p:cNvGraphicFramePr/>
          <p:nvPr>
            <p:extLst>
              <p:ext uri="{D42A27DB-BD31-4B8C-83A1-F6EECF244321}">
                <p14:modId xmlns="" xmlns:p14="http://schemas.microsoft.com/office/powerpoint/2010/main" val="1780021303"/>
              </p:ext>
            </p:extLst>
          </p:nvPr>
        </p:nvGraphicFramePr>
        <p:xfrm>
          <a:off x="1244920" y="2298470"/>
          <a:ext cx="10063900" cy="5295031"/>
        </p:xfrm>
        <a:graphic>
          <a:graphicData uri="http://schemas.openxmlformats.org/drawingml/2006/table">
            <a:tbl>
              <a:tblPr>
                <a:noFill/>
                <a:tableStyleId>{418DE614-4623-43F9-94C0-23AABE83E26C}</a:tableStyleId>
              </a:tblPr>
              <a:tblGrid>
                <a:gridCol w="2999325"/>
                <a:gridCol w="7064575"/>
              </a:tblGrid>
              <a:tr h="540301">
                <a:tc>
                  <a:txBody>
                    <a:bodyPr/>
                    <a:lstStyle/>
                    <a:p>
                      <a:pPr marL="0" lvl="0" indent="0" algn="l" rtl="0">
                        <a:spcBef>
                          <a:spcPts val="0"/>
                        </a:spcBef>
                        <a:spcAft>
                          <a:spcPts val="0"/>
                        </a:spcAft>
                        <a:buNone/>
                      </a:pPr>
                      <a:r>
                        <a:rPr lang="en-US" sz="1800" b="1" dirty="0">
                          <a:solidFill>
                            <a:schemeClr val="bg1"/>
                          </a:solidFill>
                          <a:latin typeface="Roboto Slab"/>
                          <a:ea typeface="Roboto Slab"/>
                          <a:cs typeface="Roboto Slab"/>
                          <a:sym typeface="Roboto Slab"/>
                        </a:rPr>
                        <a:t>Role </a:t>
                      </a:r>
                      <a:endParaRPr sz="1800" b="1" dirty="0">
                        <a:solidFill>
                          <a:schemeClr val="bg1"/>
                        </a:solidFill>
                        <a:latin typeface="Roboto Slab"/>
                        <a:ea typeface="Roboto Slab"/>
                        <a:cs typeface="Roboto Slab"/>
                        <a:sym typeface="Roboto Slab"/>
                      </a:endParaRPr>
                    </a:p>
                  </a:txBody>
                  <a:tcPr marL="91425" marR="91425" marT="91425" marB="91425">
                    <a:solidFill>
                      <a:schemeClr val="tx2"/>
                    </a:solidFill>
                  </a:tcPr>
                </a:tc>
                <a:tc>
                  <a:txBody>
                    <a:bodyPr/>
                    <a:lstStyle/>
                    <a:p>
                      <a:pPr marL="0" lvl="0" indent="0" algn="l" rtl="0">
                        <a:spcBef>
                          <a:spcPts val="0"/>
                        </a:spcBef>
                        <a:spcAft>
                          <a:spcPts val="0"/>
                        </a:spcAft>
                        <a:buNone/>
                      </a:pPr>
                      <a:r>
                        <a:rPr lang="en-US" sz="1800" b="1" dirty="0">
                          <a:solidFill>
                            <a:schemeClr val="bg1"/>
                          </a:solidFill>
                          <a:latin typeface="Roboto Slab"/>
                          <a:ea typeface="Roboto Slab"/>
                          <a:cs typeface="Roboto Slab"/>
                          <a:sym typeface="Roboto Slab"/>
                        </a:rPr>
                        <a:t>Description</a:t>
                      </a:r>
                      <a:endParaRPr sz="1800" b="1" dirty="0">
                        <a:solidFill>
                          <a:schemeClr val="bg1"/>
                        </a:solidFill>
                        <a:latin typeface="Roboto Slab"/>
                        <a:ea typeface="Roboto Slab"/>
                        <a:cs typeface="Roboto Slab"/>
                        <a:sym typeface="Roboto Slab"/>
                      </a:endParaRPr>
                    </a:p>
                  </a:txBody>
                  <a:tcPr marL="91425" marR="91425" marT="91425" marB="91425">
                    <a:solidFill>
                      <a:schemeClr val="tx2"/>
                    </a:solidFill>
                  </a:tcPr>
                </a:tc>
              </a:tr>
              <a:tr h="600337">
                <a:tc>
                  <a:txBody>
                    <a:bodyPr/>
                    <a:lstStyle/>
                    <a:p>
                      <a:pPr marL="0" lvl="0" indent="0" algn="l" rtl="0">
                        <a:spcBef>
                          <a:spcPts val="0"/>
                        </a:spcBef>
                        <a:spcAft>
                          <a:spcPts val="0"/>
                        </a:spcAft>
                        <a:buNone/>
                      </a:pPr>
                      <a:r>
                        <a:rPr lang="en-US" sz="1800" dirty="0">
                          <a:latin typeface="Roboto Slab"/>
                          <a:ea typeface="Roboto Slab"/>
                          <a:cs typeface="Roboto Slab"/>
                          <a:sym typeface="Roboto Slab"/>
                        </a:rPr>
                        <a:t>Identifier Variables</a:t>
                      </a:r>
                      <a:endParaRPr sz="1800" dirty="0">
                        <a:latin typeface="Roboto Slab"/>
                        <a:ea typeface="Roboto Slab"/>
                        <a:cs typeface="Roboto Slab"/>
                        <a:sym typeface="Roboto Slab"/>
                      </a:endParaRPr>
                    </a:p>
                  </a:txBody>
                  <a:tcPr marL="91425" marR="91425" marT="91425" marB="91425"/>
                </a:tc>
                <a:tc>
                  <a:txBody>
                    <a:bodyPr/>
                    <a:lstStyle/>
                    <a:p>
                      <a:pPr marL="0" lvl="0" indent="0" algn="l" rtl="0">
                        <a:spcBef>
                          <a:spcPts val="0"/>
                        </a:spcBef>
                        <a:spcAft>
                          <a:spcPts val="0"/>
                        </a:spcAft>
                        <a:buNone/>
                      </a:pPr>
                      <a:r>
                        <a:rPr lang="en-US" dirty="0">
                          <a:latin typeface="Roboto Slab"/>
                          <a:ea typeface="Roboto Slab"/>
                          <a:cs typeface="Roboto Slab"/>
                          <a:sym typeface="Roboto Slab"/>
                        </a:rPr>
                        <a:t>Variables used to identify the records like Study Identifier(STUDYID), Subject Identifier (USUBJID), Sequence Identifier(--SEQ)</a:t>
                      </a:r>
                      <a:endParaRPr dirty="0">
                        <a:latin typeface="Roboto Slab"/>
                        <a:ea typeface="Roboto Slab"/>
                        <a:cs typeface="Roboto Slab"/>
                        <a:sym typeface="Roboto Slab"/>
                      </a:endParaRPr>
                    </a:p>
                  </a:txBody>
                  <a:tcPr marL="91425" marR="91425" marT="91425" marB="91425"/>
                </a:tc>
              </a:tr>
              <a:tr h="656577">
                <a:tc>
                  <a:txBody>
                    <a:bodyPr/>
                    <a:lstStyle/>
                    <a:p>
                      <a:pPr marL="0" lvl="0" indent="0" algn="l" rtl="0">
                        <a:spcBef>
                          <a:spcPts val="0"/>
                        </a:spcBef>
                        <a:spcAft>
                          <a:spcPts val="0"/>
                        </a:spcAft>
                        <a:buNone/>
                      </a:pPr>
                      <a:r>
                        <a:rPr lang="en-US" sz="1800" dirty="0">
                          <a:latin typeface="Roboto Slab"/>
                          <a:ea typeface="Roboto Slab"/>
                          <a:cs typeface="Roboto Slab"/>
                          <a:sym typeface="Roboto Slab"/>
                        </a:rPr>
                        <a:t>Topic Variables</a:t>
                      </a:r>
                      <a:endParaRPr sz="1800" dirty="0">
                        <a:latin typeface="Roboto Slab"/>
                        <a:ea typeface="Roboto Slab"/>
                        <a:cs typeface="Roboto Slab"/>
                        <a:sym typeface="Roboto Slab"/>
                      </a:endParaRPr>
                    </a:p>
                  </a:txBody>
                  <a:tcPr marL="91425" marR="91425" marT="91425" marB="91425"/>
                </a:tc>
                <a:tc>
                  <a:txBody>
                    <a:bodyPr/>
                    <a:lstStyle/>
                    <a:p>
                      <a:pPr marL="0" lvl="0" indent="0" algn="l" rtl="0">
                        <a:spcBef>
                          <a:spcPts val="0"/>
                        </a:spcBef>
                        <a:spcAft>
                          <a:spcPts val="0"/>
                        </a:spcAft>
                        <a:buNone/>
                      </a:pPr>
                      <a:r>
                        <a:rPr lang="en-US" dirty="0">
                          <a:latin typeface="Roboto Slab"/>
                          <a:ea typeface="Roboto Slab"/>
                          <a:cs typeface="Roboto Slab"/>
                          <a:sym typeface="Roboto Slab"/>
                        </a:rPr>
                        <a:t>Variables that specifies the focus of the Observation like Lab Test Name (LBTEST), Adverse Event Term (AETERM), Reported Drug Name(CMTRT)</a:t>
                      </a:r>
                      <a:endParaRPr dirty="0">
                        <a:latin typeface="Roboto Slab"/>
                        <a:ea typeface="Roboto Slab"/>
                        <a:cs typeface="Roboto Slab"/>
                        <a:sym typeface="Roboto Slab"/>
                      </a:endParaRPr>
                    </a:p>
                  </a:txBody>
                  <a:tcPr marL="91425" marR="91425" marT="91425" marB="91425"/>
                </a:tc>
              </a:tr>
              <a:tr h="656577">
                <a:tc>
                  <a:txBody>
                    <a:bodyPr/>
                    <a:lstStyle/>
                    <a:p>
                      <a:pPr marL="0" lvl="0" indent="0" algn="l" rtl="0">
                        <a:spcBef>
                          <a:spcPts val="0"/>
                        </a:spcBef>
                        <a:spcAft>
                          <a:spcPts val="0"/>
                        </a:spcAft>
                        <a:buNone/>
                      </a:pPr>
                      <a:r>
                        <a:rPr lang="en-US" sz="1800" dirty="0">
                          <a:latin typeface="Roboto Slab"/>
                          <a:ea typeface="Roboto Slab"/>
                          <a:cs typeface="Roboto Slab"/>
                          <a:sym typeface="Roboto Slab"/>
                        </a:rPr>
                        <a:t>Timing Variables</a:t>
                      </a:r>
                      <a:endParaRPr sz="1800" dirty="0">
                        <a:latin typeface="Roboto Slab"/>
                        <a:ea typeface="Roboto Slab"/>
                        <a:cs typeface="Roboto Slab"/>
                        <a:sym typeface="Roboto Slab"/>
                      </a:endParaRPr>
                    </a:p>
                  </a:txBody>
                  <a:tcPr marL="91425" marR="91425" marT="91425" marB="91425"/>
                </a:tc>
                <a:tc>
                  <a:txBody>
                    <a:bodyPr/>
                    <a:lstStyle/>
                    <a:p>
                      <a:pPr marL="0" lvl="0" indent="0" algn="l" rtl="0">
                        <a:spcBef>
                          <a:spcPts val="0"/>
                        </a:spcBef>
                        <a:spcAft>
                          <a:spcPts val="0"/>
                        </a:spcAft>
                        <a:buNone/>
                      </a:pPr>
                      <a:r>
                        <a:rPr lang="en-US" dirty="0">
                          <a:latin typeface="Roboto Slab"/>
                          <a:ea typeface="Roboto Slab"/>
                          <a:cs typeface="Roboto Slab"/>
                          <a:sym typeface="Roboto Slab"/>
                        </a:rPr>
                        <a:t>Variables that save the timings of the Observation like AE </a:t>
                      </a:r>
                      <a:r>
                        <a:rPr lang="en-US" dirty="0" err="1">
                          <a:latin typeface="Roboto Slab"/>
                          <a:ea typeface="Roboto Slab"/>
                          <a:cs typeface="Roboto Slab"/>
                          <a:sym typeface="Roboto Slab"/>
                        </a:rPr>
                        <a:t>STart</a:t>
                      </a:r>
                      <a:r>
                        <a:rPr lang="en-US" dirty="0">
                          <a:latin typeface="Roboto Slab"/>
                          <a:ea typeface="Roboto Slab"/>
                          <a:cs typeface="Roboto Slab"/>
                          <a:sym typeface="Roboto Slab"/>
                        </a:rPr>
                        <a:t> Time (AESTDTC), AE End Time(AEENDTC)</a:t>
                      </a:r>
                      <a:endParaRPr dirty="0">
                        <a:latin typeface="Roboto Slab"/>
                        <a:ea typeface="Roboto Slab"/>
                        <a:cs typeface="Roboto Slab"/>
                        <a:sym typeface="Roboto Slab"/>
                      </a:endParaRPr>
                    </a:p>
                  </a:txBody>
                  <a:tcPr marL="91425" marR="91425" marT="91425" marB="91425"/>
                </a:tc>
              </a:tr>
              <a:tr h="810466">
                <a:tc>
                  <a:txBody>
                    <a:bodyPr/>
                    <a:lstStyle/>
                    <a:p>
                      <a:pPr marL="0" lvl="0" indent="0" algn="l" rtl="0">
                        <a:spcBef>
                          <a:spcPts val="0"/>
                        </a:spcBef>
                        <a:spcAft>
                          <a:spcPts val="0"/>
                        </a:spcAft>
                        <a:buNone/>
                      </a:pPr>
                      <a:r>
                        <a:rPr lang="en-US" sz="1800">
                          <a:latin typeface="Roboto Slab"/>
                          <a:ea typeface="Roboto Slab"/>
                          <a:cs typeface="Roboto Slab"/>
                          <a:sym typeface="Roboto Slab"/>
                        </a:rPr>
                        <a:t>Qualifier Variables</a:t>
                      </a:r>
                      <a:endParaRPr sz="1800">
                        <a:latin typeface="Roboto Slab"/>
                        <a:ea typeface="Roboto Slab"/>
                        <a:cs typeface="Roboto Slab"/>
                        <a:sym typeface="Roboto Slab"/>
                      </a:endParaRPr>
                    </a:p>
                  </a:txBody>
                  <a:tcPr marL="91425" marR="91425" marT="91425" marB="91425"/>
                </a:tc>
                <a:tc>
                  <a:txBody>
                    <a:bodyPr/>
                    <a:lstStyle/>
                    <a:p>
                      <a:pPr marL="0" lvl="0" indent="0" algn="l" rtl="0">
                        <a:spcBef>
                          <a:spcPts val="0"/>
                        </a:spcBef>
                        <a:spcAft>
                          <a:spcPts val="0"/>
                        </a:spcAft>
                        <a:buNone/>
                      </a:pPr>
                      <a:r>
                        <a:rPr lang="en-US" dirty="0">
                          <a:latin typeface="Roboto Slab"/>
                          <a:ea typeface="Roboto Slab"/>
                          <a:cs typeface="Roboto Slab"/>
                          <a:sym typeface="Roboto Slab"/>
                        </a:rPr>
                        <a:t>Variables that store the values that describe the results( illustrative text or numeric values) </a:t>
                      </a:r>
                      <a:r>
                        <a:rPr lang="en-US" dirty="0" smtClean="0">
                          <a:latin typeface="Roboto Slab"/>
                          <a:ea typeface="Roboto Slab"/>
                          <a:cs typeface="Roboto Slab"/>
                          <a:sym typeface="Roboto Slab"/>
                        </a:rPr>
                        <a:t>like </a:t>
                      </a:r>
                      <a:r>
                        <a:rPr lang="en-US" dirty="0">
                          <a:latin typeface="Roboto Slab"/>
                          <a:ea typeface="Roboto Slab"/>
                          <a:cs typeface="Roboto Slab"/>
                          <a:sym typeface="Roboto Slab"/>
                        </a:rPr>
                        <a:t>Lab Test Results (LBORRES) or traits of the Observation (such as units or descriptive adjectives) like AE Severity (AESEV)</a:t>
                      </a:r>
                      <a:endParaRPr dirty="0">
                        <a:latin typeface="Roboto Slab"/>
                        <a:ea typeface="Roboto Slab"/>
                        <a:cs typeface="Roboto Slab"/>
                        <a:sym typeface="Roboto Slab"/>
                      </a:endParaRPr>
                    </a:p>
                  </a:txBody>
                  <a:tcPr marL="91425" marR="91425" marT="91425" marB="91425"/>
                </a:tc>
              </a:tr>
              <a:tr h="656577">
                <a:tc>
                  <a:txBody>
                    <a:bodyPr/>
                    <a:lstStyle/>
                    <a:p>
                      <a:pPr marL="0" lvl="0" indent="0" algn="l" rtl="0">
                        <a:spcBef>
                          <a:spcPts val="0"/>
                        </a:spcBef>
                        <a:spcAft>
                          <a:spcPts val="0"/>
                        </a:spcAft>
                        <a:buNone/>
                      </a:pPr>
                      <a:r>
                        <a:rPr lang="en-US" sz="1800">
                          <a:latin typeface="Roboto Slab"/>
                          <a:ea typeface="Roboto Slab"/>
                          <a:cs typeface="Roboto Slab"/>
                          <a:sym typeface="Roboto Slab"/>
                        </a:rPr>
                        <a:t>Rule variables</a:t>
                      </a:r>
                      <a:endParaRPr sz="1800">
                        <a:latin typeface="Roboto Slab"/>
                        <a:ea typeface="Roboto Slab"/>
                        <a:cs typeface="Roboto Slab"/>
                        <a:sym typeface="Roboto Slab"/>
                      </a:endParaRPr>
                    </a:p>
                  </a:txBody>
                  <a:tcPr marL="91425" marR="91425" marT="91425" marB="91425"/>
                </a:tc>
                <a:tc>
                  <a:txBody>
                    <a:bodyPr/>
                    <a:lstStyle/>
                    <a:p>
                      <a:pPr marL="0" lvl="0" indent="0" algn="l" rtl="0">
                        <a:spcBef>
                          <a:spcPts val="0"/>
                        </a:spcBef>
                        <a:spcAft>
                          <a:spcPts val="0"/>
                        </a:spcAft>
                        <a:buNone/>
                      </a:pPr>
                      <a:r>
                        <a:rPr lang="en-US" dirty="0">
                          <a:latin typeface="Roboto Slab"/>
                          <a:ea typeface="Roboto Slab"/>
                          <a:cs typeface="Roboto Slab"/>
                          <a:sym typeface="Roboto Slab"/>
                        </a:rPr>
                        <a:t>Variables that express the algorithm or executable method in the Trial Design model </a:t>
                      </a:r>
                      <a:endParaRPr dirty="0">
                        <a:latin typeface="Roboto Slab"/>
                        <a:ea typeface="Roboto Slab"/>
                        <a:cs typeface="Roboto Slab"/>
                        <a:sym typeface="Roboto Slab"/>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457200" lvl="0" indent="-381000" algn="ctr" rtl="0">
              <a:lnSpc>
                <a:spcPct val="100000"/>
              </a:lnSpc>
              <a:spcBef>
                <a:spcPts val="0"/>
              </a:spcBef>
              <a:spcAft>
                <a:spcPts val="0"/>
              </a:spcAft>
              <a:buSzPts val="1400"/>
              <a:buNone/>
            </a:pPr>
            <a:r>
              <a:rPr lang="en-US" sz="2800" dirty="0" smtClean="0"/>
              <a:t>Types </a:t>
            </a:r>
            <a:r>
              <a:rPr lang="en-US" sz="2800" dirty="0"/>
              <a:t>of </a:t>
            </a:r>
            <a:r>
              <a:rPr lang="en-US" sz="2800" dirty="0" smtClean="0"/>
              <a:t>Domain Datasets – General Observation Classes</a:t>
            </a:r>
            <a:endParaRPr dirty="0"/>
          </a:p>
        </p:txBody>
      </p:sp>
      <p:sp>
        <p:nvSpPr>
          <p:cNvPr id="2" name="Text Placeholder 1"/>
          <p:cNvSpPr>
            <a:spLocks noGrp="1"/>
          </p:cNvSpPr>
          <p:nvPr>
            <p:ph type="body" idx="1"/>
          </p:nvPr>
        </p:nvSpPr>
        <p:spPr/>
        <p:txBody>
          <a:bodyPr/>
          <a:lstStyle/>
          <a:p>
            <a:pPr marL="0" lvl="0" indent="0">
              <a:spcBef>
                <a:spcPts val="0"/>
              </a:spcBef>
            </a:pPr>
            <a:r>
              <a:rPr lang="en-US" sz="1600" b="1" dirty="0" smtClean="0"/>
              <a:t> </a:t>
            </a:r>
            <a:r>
              <a:rPr lang="en-US" sz="1600" b="1" dirty="0"/>
              <a:t>General Observation </a:t>
            </a:r>
            <a:r>
              <a:rPr lang="en-US" sz="1600" b="1" dirty="0" smtClean="0"/>
              <a:t>class</a:t>
            </a:r>
          </a:p>
          <a:p>
            <a:pPr marL="0" lvl="0" indent="0">
              <a:spcBef>
                <a:spcPts val="0"/>
              </a:spcBef>
            </a:pPr>
            <a:r>
              <a:rPr lang="en-US" sz="1600" b="1" dirty="0" smtClean="0"/>
              <a:t> </a:t>
            </a:r>
            <a:endParaRPr lang="en-US" sz="1600" dirty="0"/>
          </a:p>
          <a:p>
            <a:pPr lvl="0" indent="0">
              <a:spcBef>
                <a:spcPts val="0"/>
              </a:spcBef>
            </a:pPr>
            <a:r>
              <a:rPr lang="en-US" sz="1600" dirty="0"/>
              <a:t>Most subject-level observations collected during the study should be represented according to one of the three SDTM general observation classes:</a:t>
            </a:r>
          </a:p>
          <a:p>
            <a:pPr>
              <a:buFont typeface="Wingdings" pitchFamily="2" charset="2"/>
              <a:buChar char="Ø"/>
            </a:pPr>
            <a:r>
              <a:rPr lang="en-US" sz="1600" dirty="0" smtClean="0"/>
              <a:t>The </a:t>
            </a:r>
            <a:r>
              <a:rPr lang="en-US" sz="1600" b="1" dirty="0" smtClean="0"/>
              <a:t>Interventions</a:t>
            </a:r>
            <a:r>
              <a:rPr lang="en-US" sz="1600" dirty="0" smtClean="0"/>
              <a:t> class captures investigational, therapeutic, and other treatments that are administered to the subject (with some actual or expected physiological effect) either as specified by the study protocol (e.g., exposure to study drug), coincident with the study assessment period (e.g., concomitant medications), or self-administered by the subject (such as use of alcohol, tobacco, or caffeine).</a:t>
            </a:r>
          </a:p>
          <a:p>
            <a:pPr>
              <a:buFont typeface="Wingdings" pitchFamily="2" charset="2"/>
              <a:buChar char="Ø"/>
            </a:pPr>
            <a:r>
              <a:rPr lang="en-US" sz="1600" dirty="0" smtClean="0"/>
              <a:t>The </a:t>
            </a:r>
            <a:r>
              <a:rPr lang="en-US" sz="1600" b="1" dirty="0" smtClean="0"/>
              <a:t>Events</a:t>
            </a:r>
            <a:r>
              <a:rPr lang="en-US" sz="1600" dirty="0" smtClean="0"/>
              <a:t> class captures planned protocol milestones such as randomization and study completion, and occurrences, conditions, or incidents independent of planned study evaluations occurring during the trial (e.g., adverse events) or prior to the trial (e.g., medical history).</a:t>
            </a:r>
          </a:p>
          <a:p>
            <a:pPr>
              <a:buFont typeface="Wingdings" pitchFamily="2" charset="2"/>
              <a:buChar char="Ø"/>
            </a:pPr>
            <a:r>
              <a:rPr lang="en-US" sz="1600" dirty="0" smtClean="0"/>
              <a:t>The </a:t>
            </a:r>
            <a:r>
              <a:rPr lang="en-US" sz="1600" b="1" dirty="0" smtClean="0"/>
              <a:t>Findings</a:t>
            </a:r>
            <a:r>
              <a:rPr lang="en-US" sz="1600" dirty="0" smtClean="0"/>
              <a:t> class captures the observations resulting from planned evaluations to address specific tests or questions such as laboratory tests, ECG testing, and questions listed on questionnaires.</a:t>
            </a:r>
            <a:endParaRPr lang="en-US" sz="2000" dirty="0"/>
          </a:p>
          <a:p>
            <a:r>
              <a:rPr lang="en-US" sz="1600" dirty="0" smtClean="0"/>
              <a:t>The majority of data, which typically consists of measurements or responses to questions, usually at specific visits or time points, will fit the Findings general observation class</a:t>
            </a:r>
            <a:endParaRPr lang="en-IN" sz="16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Types of Domain Datasets – Not General observation Class</a:t>
            </a:r>
            <a:endParaRPr lang="en-US" sz="2800" dirty="0"/>
          </a:p>
        </p:txBody>
      </p:sp>
      <p:sp>
        <p:nvSpPr>
          <p:cNvPr id="3" name="Text Placeholder 2"/>
          <p:cNvSpPr>
            <a:spLocks noGrp="1"/>
          </p:cNvSpPr>
          <p:nvPr>
            <p:ph type="body" idx="1"/>
          </p:nvPr>
        </p:nvSpPr>
        <p:spPr/>
        <p:txBody>
          <a:bodyPr/>
          <a:lstStyle/>
          <a:p>
            <a:pPr>
              <a:buFont typeface="Wingdings" pitchFamily="2" charset="2"/>
              <a:buChar char="Ø"/>
            </a:pPr>
            <a:r>
              <a:rPr lang="en-US" sz="1600" b="1" dirty="0" smtClean="0"/>
              <a:t>Domain datasets</a:t>
            </a:r>
            <a:r>
              <a:rPr lang="en-US" sz="1600" dirty="0" smtClean="0"/>
              <a:t>, which include subject-level data that do not conform to one of the three general observation classes. These include Demographics (DM), Comments (CO), Subject Elements (SE), and Subject Visits (SV) , and are described in Section for </a:t>
            </a:r>
            <a:r>
              <a:rPr lang="en-US" sz="1600" b="1" dirty="0" smtClean="0"/>
              <a:t>Special Purpose Domains.</a:t>
            </a:r>
          </a:p>
          <a:p>
            <a:pPr>
              <a:buFont typeface="Wingdings" pitchFamily="2" charset="2"/>
              <a:buChar char="Ø"/>
            </a:pPr>
            <a:r>
              <a:rPr lang="en-US" sz="1600" b="1" dirty="0" smtClean="0"/>
              <a:t>Trial Design Model (TDM) </a:t>
            </a:r>
            <a:r>
              <a:rPr lang="en-US" sz="1600" dirty="0" smtClean="0"/>
              <a:t>datasets, which represent information about the study design but do not contain subject data. These include datasets such as Trial Arms (TA) and Trial Elements (TE) and are described in Section for Trial Design Model Datasets.</a:t>
            </a:r>
          </a:p>
          <a:p>
            <a:pPr>
              <a:buFont typeface="Wingdings" pitchFamily="2" charset="2"/>
              <a:buChar char="Ø"/>
            </a:pPr>
            <a:r>
              <a:rPr lang="en-US" sz="1600" b="1" dirty="0" smtClean="0"/>
              <a:t>Relationship datasets</a:t>
            </a:r>
            <a:r>
              <a:rPr lang="en-US" sz="1600" dirty="0" smtClean="0"/>
              <a:t>, such as the RELREC and SUPP-- datasets. These are described in Section 8, Representing Relationships and Data.</a:t>
            </a:r>
          </a:p>
          <a:p>
            <a:pPr>
              <a:buFont typeface="Wingdings" pitchFamily="2" charset="2"/>
              <a:buChar char="Ø"/>
            </a:pPr>
            <a:r>
              <a:rPr lang="en-US" sz="1600" b="1" dirty="0" smtClean="0"/>
              <a:t>Study Reference datasets</a:t>
            </a:r>
            <a:r>
              <a:rPr lang="en-US" sz="1600" dirty="0" smtClean="0"/>
              <a:t>, which include Device Identifiers (DI), Non-host Organism Identifiers (OI), and </a:t>
            </a:r>
            <a:r>
              <a:rPr lang="en-US" sz="1600" dirty="0" err="1" smtClean="0"/>
              <a:t>Pharmacogenomic</a:t>
            </a:r>
            <a:r>
              <a:rPr lang="en-US" sz="1600" dirty="0" smtClean="0"/>
              <a:t>/Genetic Biomarker Identifiers (PB). These provide structures for representing study specific terminology used in subject data. These are described in Section for Study References.</a:t>
            </a:r>
            <a:endParaRPr lang="en-US" sz="1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457200" lvl="0" indent="-381000" algn="ctr" rtl="0">
              <a:lnSpc>
                <a:spcPct val="100000"/>
              </a:lnSpc>
              <a:spcBef>
                <a:spcPts val="0"/>
              </a:spcBef>
              <a:spcAft>
                <a:spcPts val="0"/>
              </a:spcAft>
              <a:buSzPts val="1400"/>
              <a:buNone/>
            </a:pPr>
            <a:r>
              <a:rPr lang="en-US" sz="2800" dirty="0" smtClean="0"/>
              <a:t>Method To Read a Domain Specification</a:t>
            </a:r>
            <a:endParaRPr dirty="0"/>
          </a:p>
        </p:txBody>
      </p:sp>
      <p:sp>
        <p:nvSpPr>
          <p:cNvPr id="2" name="Text Placeholder 1"/>
          <p:cNvSpPr>
            <a:spLocks noGrp="1"/>
          </p:cNvSpPr>
          <p:nvPr>
            <p:ph type="body" idx="1"/>
          </p:nvPr>
        </p:nvSpPr>
        <p:spPr/>
        <p:txBody>
          <a:bodyPr/>
          <a:lstStyle/>
          <a:p>
            <a:pPr marL="0" lvl="0" indent="0">
              <a:spcBef>
                <a:spcPts val="0"/>
              </a:spcBef>
              <a:buClr>
                <a:srgbClr val="000000"/>
              </a:buClr>
              <a:buSzPts val="2400"/>
            </a:pPr>
            <a:endParaRPr lang="en-US" sz="1600" dirty="0" smtClean="0"/>
          </a:p>
          <a:p>
            <a:pPr marL="0" lvl="0" indent="0">
              <a:spcBef>
                <a:spcPts val="0"/>
              </a:spcBef>
              <a:buClr>
                <a:srgbClr val="000000"/>
              </a:buClr>
              <a:buSzPts val="2400"/>
            </a:pPr>
            <a:endParaRPr lang="en-US" sz="1600" dirty="0"/>
          </a:p>
          <a:p>
            <a:pPr marL="0" lvl="0" indent="0">
              <a:spcBef>
                <a:spcPts val="0"/>
              </a:spcBef>
              <a:buClr>
                <a:srgbClr val="000000"/>
              </a:buClr>
              <a:buSzPts val="2400"/>
            </a:pPr>
            <a:endParaRPr lang="en-US" sz="2000" dirty="0"/>
          </a:p>
        </p:txBody>
      </p:sp>
      <p:pic>
        <p:nvPicPr>
          <p:cNvPr id="409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859280" y="2854925"/>
            <a:ext cx="7911456" cy="40030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ectangular Callout 2"/>
          <p:cNvSpPr/>
          <p:nvPr/>
        </p:nvSpPr>
        <p:spPr>
          <a:xfrm>
            <a:off x="9814560" y="4387119"/>
            <a:ext cx="2377440" cy="940525"/>
          </a:xfrm>
          <a:prstGeom prst="wedgeRectCallout">
            <a:avLst>
              <a:gd name="adj1" fmla="val -60577"/>
              <a:gd name="adj2" fmla="val -13935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ts val="2400"/>
            </a:pPr>
            <a:r>
              <a:rPr lang="en-US" dirty="0" smtClean="0"/>
              <a:t>Contains one of the three values "</a:t>
            </a:r>
            <a:r>
              <a:rPr lang="en-US" dirty="0" err="1" smtClean="0"/>
              <a:t>Req</a:t>
            </a:r>
            <a:r>
              <a:rPr lang="en-US" dirty="0" smtClean="0"/>
              <a:t>", "Exp", or "Perm",</a:t>
            </a:r>
            <a:endParaRPr lang="en-US" dirty="0"/>
          </a:p>
        </p:txBody>
      </p:sp>
      <p:sp>
        <p:nvSpPr>
          <p:cNvPr id="4" name="TextBox 3"/>
          <p:cNvSpPr txBox="1"/>
          <p:nvPr/>
        </p:nvSpPr>
        <p:spPr>
          <a:xfrm>
            <a:off x="1412149" y="6296300"/>
            <a:ext cx="2389141" cy="215444"/>
          </a:xfrm>
          <a:prstGeom prst="rect">
            <a:avLst/>
          </a:prstGeom>
          <a:noFill/>
        </p:spPr>
        <p:txBody>
          <a:bodyPr wrap="square" rtlCol="0">
            <a:spAutoFit/>
          </a:bodyPr>
          <a:lstStyle/>
          <a:p>
            <a:r>
              <a:rPr lang="en-IN" sz="800" dirty="0" smtClean="0">
                <a:latin typeface="Roboto Slab" panose="020B0604020202020204" charset="0"/>
                <a:ea typeface="Roboto Slab" panose="020B0604020202020204" charset="0"/>
              </a:rPr>
              <a:t>References : SDTMIGv3.2</a:t>
            </a:r>
            <a:endParaRPr lang="en-IN" sz="800" dirty="0">
              <a:latin typeface="Roboto Slab" panose="020B0604020202020204" charset="0"/>
              <a:ea typeface="Roboto Slab" panose="020B0604020202020204" charset="0"/>
            </a:endParaRPr>
          </a:p>
        </p:txBody>
      </p:sp>
      <p:sp>
        <p:nvSpPr>
          <p:cNvPr id="7" name="Rectangular Callout 6"/>
          <p:cNvSpPr/>
          <p:nvPr/>
        </p:nvSpPr>
        <p:spPr>
          <a:xfrm>
            <a:off x="7178040" y="1003839"/>
            <a:ext cx="5013960" cy="2089881"/>
          </a:xfrm>
          <a:prstGeom prst="wedgeRectCallout">
            <a:avLst>
              <a:gd name="adj1" fmla="val -45360"/>
              <a:gd name="adj2" fmla="val 71695"/>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CDISC Notes: The notes may include any of the following:</a:t>
            </a:r>
          </a:p>
          <a:p>
            <a:r>
              <a:rPr lang="en-US" dirty="0" smtClean="0"/>
              <a:t>A description of what the variable means.</a:t>
            </a:r>
          </a:p>
          <a:p>
            <a:r>
              <a:rPr lang="en-US" dirty="0" smtClean="0"/>
              <a:t>Information about how this variable relates to another variable. Rules for when or how the variable should be populated, or how the contents should be formatted.</a:t>
            </a:r>
          </a:p>
          <a:p>
            <a:r>
              <a:rPr lang="en-US" dirty="0" smtClean="0"/>
              <a:t>Examples of values that might appear in the variable. Such examples are only examples, and although they may be CDISC controlled terminology values, their presence in a CDISC note should not be construed as definitive.</a:t>
            </a:r>
            <a:endParaRPr lang="en-US" dirty="0"/>
          </a:p>
        </p:txBody>
      </p:sp>
      <p:sp>
        <p:nvSpPr>
          <p:cNvPr id="8" name="Rectangular Callout 7"/>
          <p:cNvSpPr/>
          <p:nvPr/>
        </p:nvSpPr>
        <p:spPr>
          <a:xfrm>
            <a:off x="3688080" y="1095279"/>
            <a:ext cx="3368040" cy="1861281"/>
          </a:xfrm>
          <a:prstGeom prst="wedgeRectCallout">
            <a:avLst>
              <a:gd name="adj1" fmla="val -23850"/>
              <a:gd name="adj2" fmla="val 75273"/>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Controlled Terms, </a:t>
            </a:r>
            <a:r>
              <a:rPr lang="en-US" dirty="0" err="1" smtClean="0"/>
              <a:t>Codelist</a:t>
            </a:r>
            <a:r>
              <a:rPr lang="en-US" dirty="0" smtClean="0"/>
              <a:t>, or Format</a:t>
            </a:r>
          </a:p>
          <a:p>
            <a:r>
              <a:rPr lang="en-US" dirty="0" smtClean="0"/>
              <a:t>Controlled Terms are represented as hyperlinked text. The domain code in the row for the DOMAIN variable is the most common kind of controlled term represented in domain specifications.</a:t>
            </a:r>
          </a:p>
          <a:p>
            <a:r>
              <a:rPr lang="en-US" dirty="0" err="1" smtClean="0"/>
              <a:t>Codelist</a:t>
            </a:r>
            <a:r>
              <a:rPr lang="en-US" dirty="0" smtClean="0"/>
              <a:t>  An asterisk * indicates that the variable may be subject to controlled terminology.</a:t>
            </a:r>
            <a:endParaRPr lang="en-US" dirty="0"/>
          </a:p>
        </p:txBody>
      </p:sp>
      <p:sp>
        <p:nvSpPr>
          <p:cNvPr id="9" name="Rectangular Callout 8"/>
          <p:cNvSpPr/>
          <p:nvPr/>
        </p:nvSpPr>
        <p:spPr>
          <a:xfrm>
            <a:off x="1264920" y="897159"/>
            <a:ext cx="2377440" cy="940525"/>
          </a:xfrm>
          <a:prstGeom prst="wedgeRectCallout">
            <a:avLst>
              <a:gd name="adj1" fmla="val 66987"/>
              <a:gd name="adj2" fmla="val 215509"/>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ts val="2400"/>
            </a:pPr>
            <a:r>
              <a:rPr lang="en-US" dirty="0" smtClean="0"/>
              <a:t>Type: One of the two SAS </a:t>
            </a:r>
            <a:r>
              <a:rPr lang="en-US" dirty="0" err="1" smtClean="0"/>
              <a:t>datatypes</a:t>
            </a:r>
            <a:r>
              <a:rPr lang="en-US" dirty="0" smtClean="0"/>
              <a:t>, "Num" or "Char". These values are taken directly from the SDTM.</a:t>
            </a:r>
            <a:endParaRPr lang="en-US" dirty="0"/>
          </a:p>
        </p:txBody>
      </p:sp>
      <p:sp>
        <p:nvSpPr>
          <p:cNvPr id="10" name="Rectangular Callout 9"/>
          <p:cNvSpPr/>
          <p:nvPr/>
        </p:nvSpPr>
        <p:spPr>
          <a:xfrm>
            <a:off x="289560" y="1918239"/>
            <a:ext cx="2788920" cy="1404081"/>
          </a:xfrm>
          <a:prstGeom prst="wedgeRectCallout">
            <a:avLst>
              <a:gd name="adj1" fmla="val 70307"/>
              <a:gd name="adj2" fmla="val 6391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ts val="2400"/>
            </a:pPr>
            <a:r>
              <a:rPr lang="en-US" dirty="0" smtClean="0"/>
              <a:t>Variable Label: A longer name for the variable. If a sponsor includes in a dataset an allowable variable not in the domain specification, they will create an appropriate label.</a:t>
            </a:r>
            <a:endParaRPr lang="en-US" dirty="0"/>
          </a:p>
        </p:txBody>
      </p:sp>
      <p:sp>
        <p:nvSpPr>
          <p:cNvPr id="11" name="Rectangular Callout 10"/>
          <p:cNvSpPr/>
          <p:nvPr/>
        </p:nvSpPr>
        <p:spPr>
          <a:xfrm>
            <a:off x="0" y="3625119"/>
            <a:ext cx="1783080" cy="2105121"/>
          </a:xfrm>
          <a:prstGeom prst="wedgeRectCallout">
            <a:avLst>
              <a:gd name="adj1" fmla="val 69102"/>
              <a:gd name="adj2" fmla="val -52986"/>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ts val="2400"/>
            </a:pPr>
            <a:r>
              <a:rPr lang="en-US" dirty="0" smtClean="0"/>
              <a:t>For variables that do include the domain prefix, this name from the SDTM, but with "--" placeholder in the SDTM variable name replaced by the domain prefix.</a:t>
            </a:r>
            <a:endParaRPr lang="en-US" dirty="0"/>
          </a:p>
        </p:txBody>
      </p:sp>
    </p:spTree>
    <p:extLst>
      <p:ext uri="{BB962C8B-B14F-4D97-AF65-F5344CB8AC3E}">
        <p14:creationId xmlns="" xmlns:p14="http://schemas.microsoft.com/office/powerpoint/2010/main" val="22432641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Core, </a:t>
            </a:r>
            <a:r>
              <a:rPr lang="en-US" dirty="0" err="1" smtClean="0"/>
              <a:t>Codelist</a:t>
            </a:r>
            <a:r>
              <a:rPr lang="en-US" dirty="0" smtClean="0"/>
              <a:t> and Controlled Terminology Details</a:t>
            </a:r>
            <a:endParaRPr lang="en-US" dirty="0"/>
          </a:p>
        </p:txBody>
      </p:sp>
      <p:sp>
        <p:nvSpPr>
          <p:cNvPr id="3" name="Text Placeholder 2"/>
          <p:cNvSpPr>
            <a:spLocks noGrp="1"/>
          </p:cNvSpPr>
          <p:nvPr>
            <p:ph type="body" idx="1"/>
          </p:nvPr>
        </p:nvSpPr>
        <p:spPr>
          <a:xfrm>
            <a:off x="1128890" y="1202269"/>
            <a:ext cx="10461228" cy="5335691"/>
          </a:xfrm>
        </p:spPr>
        <p:txBody>
          <a:bodyPr/>
          <a:lstStyle/>
          <a:p>
            <a:pPr marL="0" lvl="0" indent="0">
              <a:spcBef>
                <a:spcPts val="0"/>
              </a:spcBef>
              <a:buClr>
                <a:srgbClr val="000000"/>
              </a:buClr>
              <a:buSzPts val="2400"/>
            </a:pPr>
            <a:r>
              <a:rPr lang="en-US" sz="1600" dirty="0" smtClean="0"/>
              <a:t>Core variable is used both as a measure of compliance, and to provide general guidance to sponsors. </a:t>
            </a:r>
          </a:p>
          <a:p>
            <a:pPr marL="0" lvl="0" indent="0">
              <a:spcBef>
                <a:spcPts val="0"/>
              </a:spcBef>
              <a:buClr>
                <a:srgbClr val="000000"/>
              </a:buClr>
              <a:buSzPts val="2400"/>
            </a:pPr>
            <a:r>
              <a:rPr lang="en-US" sz="1600" dirty="0" smtClean="0"/>
              <a:t>Variables are divided into 3 core categories:</a:t>
            </a:r>
          </a:p>
          <a:p>
            <a:pPr marL="0" lvl="0" indent="0">
              <a:spcBef>
                <a:spcPts val="0"/>
              </a:spcBef>
              <a:buClr>
                <a:srgbClr val="000000"/>
              </a:buClr>
              <a:buSzPts val="2400"/>
            </a:pPr>
            <a:r>
              <a:rPr lang="en-US" sz="1600" dirty="0" smtClean="0"/>
              <a:t> </a:t>
            </a:r>
            <a:r>
              <a:rPr lang="en-US" sz="1600" b="1" dirty="0" smtClean="0"/>
              <a:t>Required</a:t>
            </a:r>
            <a:r>
              <a:rPr lang="en-US" sz="1600" dirty="0" smtClean="0"/>
              <a:t> - Basic to the identification of the record. Cannot be Null for any record.</a:t>
            </a:r>
          </a:p>
          <a:p>
            <a:pPr marL="0" lvl="0" indent="0">
              <a:spcBef>
                <a:spcPts val="0"/>
              </a:spcBef>
              <a:buClr>
                <a:srgbClr val="000000"/>
              </a:buClr>
              <a:buSzPts val="2400"/>
            </a:pPr>
            <a:r>
              <a:rPr lang="en-US" sz="1600" dirty="0" smtClean="0"/>
              <a:t> </a:t>
            </a:r>
            <a:r>
              <a:rPr lang="en-US" sz="1600" b="1" dirty="0" smtClean="0"/>
              <a:t>Expected</a:t>
            </a:r>
            <a:r>
              <a:rPr lang="en-US" sz="1600" dirty="0" smtClean="0"/>
              <a:t> - Establishes the Observation Context. Must always be included the dataset though it could be null for few records </a:t>
            </a:r>
          </a:p>
          <a:p>
            <a:pPr marL="0" lvl="0" indent="0">
              <a:spcBef>
                <a:spcPts val="0"/>
              </a:spcBef>
              <a:buClr>
                <a:srgbClr val="000000"/>
              </a:buClr>
              <a:buSzPts val="2400"/>
            </a:pPr>
            <a:r>
              <a:rPr lang="en-US" sz="1600" dirty="0" smtClean="0"/>
              <a:t> </a:t>
            </a:r>
            <a:r>
              <a:rPr lang="en-US" sz="1600" b="1" dirty="0" smtClean="0"/>
              <a:t>Permissible</a:t>
            </a:r>
            <a:r>
              <a:rPr lang="en-US" sz="1600" dirty="0" smtClean="0"/>
              <a:t> - Must be included if collected or derived. Else could be Null or not present in the Dataset itself.</a:t>
            </a:r>
          </a:p>
          <a:p>
            <a:pPr marL="0" lvl="0" indent="0">
              <a:spcBef>
                <a:spcPts val="0"/>
              </a:spcBef>
              <a:buClr>
                <a:srgbClr val="000000"/>
              </a:buClr>
              <a:buSzPts val="2400"/>
            </a:pPr>
            <a:endParaRPr lang="en-US" sz="1600" dirty="0" smtClean="0"/>
          </a:p>
          <a:p>
            <a:pPr marL="0" lvl="0" indent="0">
              <a:spcBef>
                <a:spcPts val="0"/>
              </a:spcBef>
            </a:pPr>
            <a:r>
              <a:rPr lang="en-US" sz="1600" b="1" dirty="0" err="1" smtClean="0"/>
              <a:t>Codelist</a:t>
            </a:r>
            <a:r>
              <a:rPr lang="en-US" sz="1600" dirty="0" smtClean="0"/>
              <a:t> is a list of valid codes and decoded values for a variable. The purpose of a </a:t>
            </a:r>
            <a:r>
              <a:rPr lang="en-US" sz="1600" dirty="0" err="1" smtClean="0"/>
              <a:t>codelist</a:t>
            </a:r>
            <a:r>
              <a:rPr lang="en-US" sz="1600" dirty="0" smtClean="0"/>
              <a:t> is to ensure that data values comply with controlled terminology. </a:t>
            </a:r>
          </a:p>
          <a:p>
            <a:pPr marL="0" lvl="0" indent="0">
              <a:spcBef>
                <a:spcPts val="0"/>
              </a:spcBef>
            </a:pPr>
            <a:endParaRPr lang="en-US" sz="1600" dirty="0" smtClean="0"/>
          </a:p>
          <a:p>
            <a:pPr marL="0" lvl="0" indent="0">
              <a:spcBef>
                <a:spcPts val="0"/>
              </a:spcBef>
            </a:pPr>
            <a:r>
              <a:rPr lang="en-US" sz="1600" b="1" dirty="0" smtClean="0"/>
              <a:t>Controlled Terminology </a:t>
            </a:r>
            <a:r>
              <a:rPr lang="en-US" sz="1600" dirty="0" smtClean="0"/>
              <a:t>is the set of </a:t>
            </a:r>
            <a:r>
              <a:rPr lang="en-US" sz="1600" dirty="0" err="1" smtClean="0"/>
              <a:t>codelists</a:t>
            </a:r>
            <a:r>
              <a:rPr lang="en-US" sz="1600" dirty="0" smtClean="0"/>
              <a:t> and valid values used with data items required for submission to FDA and PMDA in CDISC-compliant datasets. </a:t>
            </a:r>
          </a:p>
          <a:p>
            <a:endParaRPr lang="en-US" sz="1600" dirty="0" smtClean="0"/>
          </a:p>
          <a:p>
            <a:r>
              <a:rPr lang="en-US" sz="1600" b="1" dirty="0" smtClean="0"/>
              <a:t>Additional Timing variables </a:t>
            </a:r>
            <a:r>
              <a:rPr lang="en-US" sz="1600" dirty="0" smtClean="0"/>
              <a:t>can be added as needed to a standard domain model based on the three general observation classes, except for the cases specified in Assumption 4.4.8, Date and Time Reported in a Domain Based on Findings. Timing variables can be added to special purpose domains only where specified in the SDTMIG domain model assumptions. </a:t>
            </a:r>
            <a:r>
              <a:rPr lang="en-US" sz="1600" b="1" dirty="0" smtClean="0"/>
              <a:t>Timing variables cannot be added to SUPPQUAL datasets or to RELREC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6c9638c2a1_0_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Topics</a:t>
            </a:r>
            <a:endParaRPr dirty="0"/>
          </a:p>
        </p:txBody>
      </p:sp>
      <p:sp>
        <p:nvSpPr>
          <p:cNvPr id="2" name="Text Placeholder 1"/>
          <p:cNvSpPr>
            <a:spLocks noGrp="1"/>
          </p:cNvSpPr>
          <p:nvPr>
            <p:ph type="body" idx="1"/>
          </p:nvPr>
        </p:nvSpPr>
        <p:spPr>
          <a:xfrm>
            <a:off x="1083170" y="912708"/>
            <a:ext cx="10461228" cy="5564292"/>
          </a:xfrm>
        </p:spPr>
        <p:txBody>
          <a:bodyPr/>
          <a:lstStyle/>
          <a:p>
            <a:pPr lvl="0" indent="-381000">
              <a:spcBef>
                <a:spcPts val="0"/>
              </a:spcBef>
              <a:buClr>
                <a:srgbClr val="000000"/>
              </a:buClr>
              <a:buSzPts val="2400"/>
              <a:buFont typeface="Roboto Slab"/>
              <a:buChar char="➢"/>
            </a:pPr>
            <a:r>
              <a:rPr lang="en-US" dirty="0" smtClean="0"/>
              <a:t>What Are</a:t>
            </a:r>
            <a:r>
              <a:rPr lang="en-US" dirty="0" smtClean="0">
                <a:solidFill>
                  <a:srgbClr val="000000"/>
                </a:solidFill>
              </a:rPr>
              <a:t> </a:t>
            </a:r>
            <a:r>
              <a:rPr lang="en-US" dirty="0"/>
              <a:t>Clinical </a:t>
            </a:r>
            <a:r>
              <a:rPr lang="en-US" dirty="0" smtClean="0"/>
              <a:t>Trials</a:t>
            </a:r>
            <a:endParaRPr lang="en-US" dirty="0"/>
          </a:p>
          <a:p>
            <a:pPr lvl="0" indent="-381000">
              <a:spcBef>
                <a:spcPts val="0"/>
              </a:spcBef>
              <a:buClr>
                <a:srgbClr val="000000"/>
              </a:buClr>
              <a:buSzPts val="2400"/>
              <a:buFont typeface="Roboto Slab"/>
              <a:buChar char="➢"/>
            </a:pPr>
            <a:r>
              <a:rPr lang="en-US" dirty="0" smtClean="0"/>
              <a:t>Who Conducts and Participates in Clinical Trials</a:t>
            </a:r>
            <a:endParaRPr lang="en-US" dirty="0"/>
          </a:p>
          <a:p>
            <a:pPr lvl="0" indent="-381000">
              <a:spcBef>
                <a:spcPts val="0"/>
              </a:spcBef>
              <a:buClr>
                <a:srgbClr val="000000"/>
              </a:buClr>
              <a:buSzPts val="2400"/>
              <a:buFont typeface="Roboto Slab"/>
              <a:buChar char="➢"/>
            </a:pPr>
            <a:r>
              <a:rPr lang="en-US" dirty="0"/>
              <a:t>Phases of Clinical </a:t>
            </a:r>
            <a:r>
              <a:rPr lang="en-US" dirty="0" smtClean="0"/>
              <a:t>Trials</a:t>
            </a:r>
            <a:endParaRPr lang="en-US" dirty="0"/>
          </a:p>
          <a:p>
            <a:pPr lvl="0" indent="-381000">
              <a:spcBef>
                <a:spcPts val="0"/>
              </a:spcBef>
              <a:buClr>
                <a:srgbClr val="000000"/>
              </a:buClr>
              <a:buSzPts val="2400"/>
              <a:buFont typeface="Roboto Slab"/>
              <a:buChar char="➢"/>
            </a:pPr>
            <a:r>
              <a:rPr lang="en-US" dirty="0" smtClean="0"/>
              <a:t>Participant’s Journey </a:t>
            </a:r>
            <a:r>
              <a:rPr lang="en-US" dirty="0"/>
              <a:t>in Clinical </a:t>
            </a:r>
            <a:r>
              <a:rPr lang="en-US" dirty="0" smtClean="0"/>
              <a:t>Trials</a:t>
            </a:r>
          </a:p>
          <a:p>
            <a:pPr indent="-381000">
              <a:spcBef>
                <a:spcPts val="0"/>
              </a:spcBef>
              <a:buClr>
                <a:srgbClr val="000000"/>
              </a:buClr>
              <a:buSzPts val="2400"/>
              <a:buFont typeface="Roboto Slab"/>
              <a:buChar char="➢"/>
            </a:pPr>
            <a:r>
              <a:rPr lang="en-US" dirty="0" smtClean="0"/>
              <a:t>Important Concepts in Clinical Trials </a:t>
            </a:r>
            <a:endParaRPr lang="en-US" dirty="0"/>
          </a:p>
          <a:p>
            <a:pPr lvl="0" indent="-381000">
              <a:spcBef>
                <a:spcPts val="0"/>
              </a:spcBef>
              <a:buClr>
                <a:srgbClr val="000000"/>
              </a:buClr>
              <a:buSzPts val="2400"/>
              <a:buFont typeface="Roboto Slab"/>
              <a:buChar char="➢"/>
            </a:pPr>
            <a:r>
              <a:rPr lang="en-US" dirty="0"/>
              <a:t>Regulatory Agencies in Clinical </a:t>
            </a:r>
            <a:r>
              <a:rPr lang="en-US" dirty="0" smtClean="0"/>
              <a:t>Trials</a:t>
            </a:r>
          </a:p>
          <a:p>
            <a:pPr lvl="0" indent="-381000">
              <a:spcBef>
                <a:spcPts val="0"/>
              </a:spcBef>
              <a:buClr>
                <a:srgbClr val="000000"/>
              </a:buClr>
              <a:buSzPts val="2400"/>
              <a:buFont typeface="Roboto Slab"/>
              <a:buChar char="➢"/>
            </a:pPr>
            <a:r>
              <a:rPr lang="en-US" dirty="0" smtClean="0"/>
              <a:t>Other Important Terminologies</a:t>
            </a:r>
          </a:p>
          <a:p>
            <a:pPr lvl="0" indent="-381000">
              <a:spcBef>
                <a:spcPts val="0"/>
              </a:spcBef>
              <a:buClr>
                <a:srgbClr val="000000"/>
              </a:buClr>
              <a:buSzPts val="2400"/>
              <a:buFont typeface="Roboto Slab"/>
              <a:buChar char="➢"/>
            </a:pPr>
            <a:r>
              <a:rPr lang="en-US" dirty="0" smtClean="0"/>
              <a:t>Protocol, SAP, CRF and </a:t>
            </a:r>
            <a:r>
              <a:rPr lang="en-US" dirty="0" err="1" smtClean="0"/>
              <a:t>eCRF</a:t>
            </a:r>
            <a:r>
              <a:rPr lang="en-US" dirty="0" smtClean="0"/>
              <a:t> sample</a:t>
            </a:r>
          </a:p>
          <a:p>
            <a:pPr lvl="0" indent="-381000">
              <a:spcBef>
                <a:spcPts val="0"/>
              </a:spcBef>
              <a:buClr>
                <a:srgbClr val="000000"/>
              </a:buClr>
              <a:buSzPts val="2400"/>
              <a:buFont typeface="Roboto Slab"/>
              <a:buChar char="➢"/>
            </a:pPr>
            <a:r>
              <a:rPr lang="en-US" dirty="0" smtClean="0"/>
              <a:t>Comparison of SDTM and CDASH</a:t>
            </a:r>
          </a:p>
          <a:p>
            <a:pPr lvl="0" indent="-381000">
              <a:spcBef>
                <a:spcPts val="0"/>
              </a:spcBef>
              <a:buClr>
                <a:srgbClr val="000000"/>
              </a:buClr>
              <a:buSzPts val="2400"/>
            </a:pPr>
            <a:endParaRPr lang="en-US" dirty="0">
              <a:solidFill>
                <a:srgbClr val="000000"/>
              </a:solidFill>
            </a:endParaRPr>
          </a:p>
          <a:p>
            <a:pPr marL="0" lvl="0" indent="0">
              <a:spcBef>
                <a:spcPts val="0"/>
              </a:spcBef>
              <a:buClr>
                <a:srgbClr val="000000"/>
              </a:buClr>
              <a:buSzPts val="2400"/>
            </a:pPr>
            <a:endParaRPr lang="en-US" dirty="0">
              <a:solidFill>
                <a:srgbClr val="00000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Version Of SDTM and SDTMIG</a:t>
            </a:r>
            <a:endParaRPr lang="en-US" dirty="0"/>
          </a:p>
        </p:txBody>
      </p:sp>
      <p:sp>
        <p:nvSpPr>
          <p:cNvPr id="3" name="Text Placeholder 2"/>
          <p:cNvSpPr>
            <a:spLocks noGrp="1"/>
          </p:cNvSpPr>
          <p:nvPr>
            <p:ph type="body" idx="1"/>
          </p:nvPr>
        </p:nvSpPr>
        <p:spPr/>
        <p:txBody>
          <a:bodyPr/>
          <a:lstStyle/>
          <a:p>
            <a:r>
              <a:rPr lang="en-US" dirty="0" smtClean="0"/>
              <a:t>Current Version is SDTMIG 3.3 and SDTM version 1.8. Try to use the current version.</a:t>
            </a:r>
          </a:p>
          <a:p>
            <a:endParaRPr lang="en-US" dirty="0" smtClean="0"/>
          </a:p>
          <a:p>
            <a:r>
              <a:rPr lang="en-US" dirty="0" smtClean="0"/>
              <a:t>The SDTM has been designed with backward compatibility. Datasets prepared with previous versions should be compatible with current version.</a:t>
            </a:r>
          </a:p>
          <a:p>
            <a:endParaRPr lang="en-US" dirty="0" smtClean="0"/>
          </a:p>
          <a:p>
            <a:r>
              <a:rPr lang="en-US" dirty="0" smtClean="0"/>
              <a:t>Later versions usually add variables and/or domains and correct textual errors but do not eliminate variables(deprecated only in some cases) or change structures incorporated in previous versions. Metadata and some domains indicate the version of SDTM being used.</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SDTM Standard Domain Model and Domains</a:t>
            </a:r>
            <a:endParaRPr lang="en-US" dirty="0"/>
          </a:p>
        </p:txBody>
      </p:sp>
      <p:sp>
        <p:nvSpPr>
          <p:cNvPr id="3" name="Text Placeholder 2"/>
          <p:cNvSpPr>
            <a:spLocks noGrp="1"/>
          </p:cNvSpPr>
          <p:nvPr>
            <p:ph type="body" idx="1"/>
          </p:nvPr>
        </p:nvSpPr>
        <p:spPr/>
        <p:txBody>
          <a:bodyPr/>
          <a:lstStyle/>
          <a:p>
            <a:r>
              <a:rPr lang="en-US" sz="1400" dirty="0" smtClean="0"/>
              <a:t>A sponsor should only submit domain datasets that were actually collected (or directly derived from the collected data) for a given study. Decisions on what data to collect should be based on the scientific objectives of the study, rather than the SDTM. Note that any data collected that will be submitted in an analysis dataset must also appear in a tabulation dataset.</a:t>
            </a:r>
          </a:p>
          <a:p>
            <a:r>
              <a:rPr lang="en-US" sz="1400" dirty="0" smtClean="0"/>
              <a:t>The collected data for a given study may use standard domains from this and other SDTM Implementation Guides as well as additional custom domains based on the three general observation classes. </a:t>
            </a:r>
          </a:p>
          <a:p>
            <a:r>
              <a:rPr lang="en-US" sz="1400" dirty="0" smtClean="0"/>
              <a:t>What constitutes a change for the purposes of deciding a domain version will be developed further, but for SDTMIG v3.3, a domain was assigned a version of v3.3 if there was a change to the specification and/or the assumptions from the domain as it appeared in SDTMIG v3.2.</a:t>
            </a:r>
          </a:p>
          <a:p>
            <a:r>
              <a:rPr lang="en-US" sz="1400" dirty="0" smtClean="0"/>
              <a:t>These general rules apply when determining which variables to include in a domain:</a:t>
            </a:r>
          </a:p>
          <a:p>
            <a:pPr>
              <a:buFont typeface="Wingdings" pitchFamily="2" charset="2"/>
              <a:buChar char="Ø"/>
            </a:pPr>
            <a:r>
              <a:rPr lang="en-US" sz="1400" dirty="0" smtClean="0"/>
              <a:t>The Identifier variables, STUDYID, USUBJID, DOMAIN, and --SEQ are required in all domains based on the general observation classes. Other Identifiers may be added as needed.</a:t>
            </a:r>
          </a:p>
          <a:p>
            <a:pPr>
              <a:buFont typeface="Wingdings" pitchFamily="2" charset="2"/>
              <a:buChar char="Ø"/>
            </a:pPr>
            <a:r>
              <a:rPr lang="en-US" sz="1400" dirty="0" smtClean="0"/>
              <a:t>Any Timing variables are permissible for use in any submission dataset based on a general observation class except where restricted by specific domain assumptions. Any additional Qualifier variables from the same general observation class may be added to a domain model except where restricted by specific domain assumptions.</a:t>
            </a:r>
          </a:p>
          <a:p>
            <a:pPr>
              <a:buFont typeface="Wingdings" pitchFamily="2" charset="2"/>
              <a:buChar char="Ø"/>
            </a:pPr>
            <a:r>
              <a:rPr lang="en-US" sz="1400" dirty="0" smtClean="0"/>
              <a:t>Sponsors may not add any variables other than those described in the preceding three bullets. The addition of non-standard variables will compromise the FDA's ability to populate the data repository and to use standard tools. The SDTM allows for the inclusion of a sponsor's non-SDTM variables using the Supplemental Qualifiers special purpose dataset structure, described in Section 8.4, Relating Non-Standard Variables Values to a Parent Domain. As the SDTM continues to evolve over time, certain additional standard variables may be added to the general observation classes.</a:t>
            </a:r>
          </a:p>
          <a:p>
            <a:pPr>
              <a:buFont typeface="Wingdings" pitchFamily="2" charset="2"/>
              <a:buChar char="Ø"/>
            </a:pPr>
            <a:endParaRPr lang="en-US" sz="1400" dirty="0" smtClean="0"/>
          </a:p>
          <a:p>
            <a:r>
              <a:rPr lang="en-US" sz="1400" dirty="0" smtClean="0"/>
              <a:t>.</a:t>
            </a:r>
            <a:endParaRPr 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buFont typeface="Wingdings" pitchFamily="2" charset="2"/>
              <a:buChar char="Ø"/>
            </a:pPr>
            <a:r>
              <a:rPr lang="en-US" sz="1400" dirty="0" smtClean="0"/>
              <a:t>Standard variables must not be renamed or modified for novel usage. Their metadata should not be changed.</a:t>
            </a:r>
          </a:p>
          <a:p>
            <a:pPr>
              <a:buFont typeface="Wingdings" pitchFamily="2" charset="2"/>
              <a:buChar char="Ø"/>
            </a:pPr>
            <a:r>
              <a:rPr lang="en-US" sz="1400" dirty="0" smtClean="0"/>
              <a:t>A Permissible variable should be used in an SDTM dataset wherever appropriate.</a:t>
            </a:r>
          </a:p>
          <a:p>
            <a:pPr>
              <a:buFont typeface="Wingdings" pitchFamily="2" charset="2"/>
              <a:buChar char="Ø"/>
            </a:pPr>
            <a:r>
              <a:rPr lang="en-US" sz="1400" dirty="0" smtClean="0"/>
              <a:t>If a study includes a data item that would be represented in a Permissible variable, then that variable must be included in the SDTM dataset, even if null. Indicate no data were available for that variable in the Define-XML document.</a:t>
            </a:r>
          </a:p>
          <a:p>
            <a:pPr>
              <a:buFont typeface="Wingdings" pitchFamily="2" charset="2"/>
              <a:buChar char="Ø"/>
            </a:pPr>
            <a:r>
              <a:rPr lang="en-US" sz="1400" dirty="0" smtClean="0"/>
              <a:t>If a study did not include a data item that would be represented in a Permissible variable, then that variable should not be included in the SDTM dataset and should not be declared in the Define-XML document</a:t>
            </a:r>
            <a:endParaRPr lang="en-US" sz="1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Dataset Metadata</a:t>
            </a:r>
            <a:endParaRPr lang="en-US" dirty="0"/>
          </a:p>
        </p:txBody>
      </p:sp>
      <p:sp>
        <p:nvSpPr>
          <p:cNvPr id="3" name="Text Placeholder 2"/>
          <p:cNvSpPr>
            <a:spLocks noGrp="1"/>
          </p:cNvSpPr>
          <p:nvPr>
            <p:ph type="body" idx="1"/>
          </p:nvPr>
        </p:nvSpPr>
        <p:spPr/>
        <p:txBody>
          <a:bodyPr/>
          <a:lstStyle/>
          <a:p>
            <a:pPr>
              <a:buFont typeface="Wingdings" pitchFamily="2" charset="2"/>
              <a:buChar char="Ø"/>
            </a:pPr>
            <a:r>
              <a:rPr lang="en-US" dirty="0" smtClean="0"/>
              <a:t>The SDTMIG provides standard descriptions of some of the most commonly used data domains, with metadata attributes. These include descriptive metadata attributes that should be included in a Define-XML document.</a:t>
            </a:r>
          </a:p>
          <a:p>
            <a:pPr>
              <a:buFont typeface="Wingdings" pitchFamily="2" charset="2"/>
              <a:buChar char="Ø"/>
            </a:pPr>
            <a:r>
              <a:rPr lang="en-US" dirty="0" smtClean="0"/>
              <a:t>The models for General Observation Class illustrate the selection of a subset of the variables offered in one of the general observation classes, along with applicable timing variables. The models also show how a standard variable from a general observation class should be adjusted to meet the specific content needs of a particular domain, including making the label more meaningful, specifying controlled terminology, and creating domain-specific notes and examples.</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for Regulatory Submissions</a:t>
            </a:r>
            <a:endParaRPr lang="en-US" dirty="0"/>
          </a:p>
        </p:txBody>
      </p:sp>
      <p:sp>
        <p:nvSpPr>
          <p:cNvPr id="3" name="Text Placeholder 2"/>
          <p:cNvSpPr>
            <a:spLocks noGrp="1"/>
          </p:cNvSpPr>
          <p:nvPr>
            <p:ph type="body" idx="1"/>
          </p:nvPr>
        </p:nvSpPr>
        <p:spPr/>
        <p:txBody>
          <a:bodyPr/>
          <a:lstStyle/>
          <a:p>
            <a:pPr>
              <a:buFont typeface="Wingdings" pitchFamily="2" charset="2"/>
              <a:buChar char="Ø"/>
            </a:pPr>
            <a:r>
              <a:rPr lang="en-US" sz="1600" dirty="0" smtClean="0"/>
              <a:t>There are 8 main levels of Metadata:</a:t>
            </a:r>
          </a:p>
          <a:p>
            <a:pPr marL="1143000" lvl="1" indent="-457200">
              <a:buAutoNum type="arabicPeriod"/>
            </a:pPr>
            <a:r>
              <a:rPr lang="en-US" sz="1600" dirty="0" smtClean="0"/>
              <a:t>Dataset-Level Metadata</a:t>
            </a:r>
          </a:p>
          <a:p>
            <a:pPr marL="1143000" lvl="1" indent="-457200">
              <a:buAutoNum type="arabicPeriod"/>
            </a:pPr>
            <a:r>
              <a:rPr lang="en-US" sz="1600" dirty="0" smtClean="0"/>
              <a:t>CDISC  Submission Value-Level Metadata</a:t>
            </a:r>
          </a:p>
          <a:p>
            <a:pPr marL="1143000" lvl="1" indent="-457200">
              <a:buAutoNum type="arabicPeriod"/>
            </a:pPr>
            <a:r>
              <a:rPr lang="en-US" sz="1600" dirty="0" smtClean="0"/>
              <a:t>Variable Level Metadata</a:t>
            </a:r>
          </a:p>
          <a:p>
            <a:pPr marL="1143000" lvl="1" indent="-457200">
              <a:buAutoNum type="arabicPeriod"/>
            </a:pPr>
            <a:r>
              <a:rPr lang="en-US" sz="1600" dirty="0" smtClean="0"/>
              <a:t>Value Level Metadata</a:t>
            </a:r>
          </a:p>
          <a:p>
            <a:pPr marL="1143000" lvl="1" indent="-457200">
              <a:buAutoNum type="arabicPeriod"/>
            </a:pPr>
            <a:r>
              <a:rPr lang="en-US" sz="1600" dirty="0" smtClean="0"/>
              <a:t>Computational Method Metadata</a:t>
            </a:r>
          </a:p>
          <a:p>
            <a:pPr marL="1143000" lvl="1" indent="-457200">
              <a:buAutoNum type="arabicPeriod"/>
            </a:pPr>
            <a:r>
              <a:rPr lang="en-US" sz="1600" dirty="0" smtClean="0"/>
              <a:t>Where Clause Metadata</a:t>
            </a:r>
          </a:p>
          <a:p>
            <a:pPr marL="1143000" lvl="1" indent="-457200">
              <a:buAutoNum type="arabicPeriod"/>
            </a:pPr>
            <a:r>
              <a:rPr lang="en-US" sz="1600" dirty="0" smtClean="0"/>
              <a:t>Comments Metadata</a:t>
            </a:r>
          </a:p>
          <a:p>
            <a:pPr marL="1143000" lvl="1" indent="-457200">
              <a:buAutoNum type="arabicPeriod"/>
            </a:pPr>
            <a:r>
              <a:rPr lang="en-US" sz="1600" dirty="0" smtClean="0"/>
              <a:t>External Links</a:t>
            </a:r>
          </a:p>
          <a:p>
            <a:pPr marL="685800" indent="-457200">
              <a:buFont typeface="Wingdings" pitchFamily="2" charset="2"/>
              <a:buChar char="Ø"/>
            </a:pPr>
            <a:r>
              <a:rPr lang="en-US" sz="1600" dirty="0" smtClean="0"/>
              <a:t>The Define-XML document that accompanies a submission should also describe each dataset that is included in the submission and describe the natural key structure of each dataset.</a:t>
            </a:r>
          </a:p>
          <a:p>
            <a:pPr marL="685800" indent="-457200">
              <a:buFont typeface="Wingdings" pitchFamily="2" charset="2"/>
              <a:buChar char="Ø"/>
            </a:pPr>
            <a:r>
              <a:rPr lang="en-US" sz="1600" dirty="0" smtClean="0"/>
              <a:t>Dataset definition metadata should include the dataset filenames, descriptions, locations, structures, class, purpose, and keys. In addition, comments can also be provided where needed.</a:t>
            </a:r>
          </a:p>
          <a:p>
            <a:pPr>
              <a:buFont typeface="Wingdings" pitchFamily="2" charset="2"/>
              <a:buChar char="Ø"/>
            </a:pPr>
            <a:r>
              <a:rPr lang="en-US" sz="1600" dirty="0" smtClean="0"/>
              <a:t>In the event that no records are present in a dataset. the empty dataset should not be submitted and should not be described in the Define-XML document.</a:t>
            </a:r>
            <a:endParaRPr lang="en-US" sz="16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Dataset Level Metadata Sample</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1608936" y="1173480"/>
            <a:ext cx="9440064" cy="5210567"/>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Variable Level Metadata</a:t>
            </a:r>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967770" y="1539240"/>
            <a:ext cx="10858470" cy="4001363"/>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Value Level Metadata Need</a:t>
            </a:r>
            <a:endParaRPr lang="en-US" dirty="0"/>
          </a:p>
        </p:txBody>
      </p:sp>
      <p:sp>
        <p:nvSpPr>
          <p:cNvPr id="3" name="Text Placeholder 2"/>
          <p:cNvSpPr>
            <a:spLocks noGrp="1"/>
          </p:cNvSpPr>
          <p:nvPr>
            <p:ph type="body" idx="1"/>
          </p:nvPr>
        </p:nvSpPr>
        <p:spPr/>
        <p:txBody>
          <a:bodyPr/>
          <a:lstStyle/>
          <a:p>
            <a:pPr>
              <a:buFont typeface="Wingdings" pitchFamily="2" charset="2"/>
              <a:buChar char="Ø"/>
            </a:pPr>
            <a:r>
              <a:rPr lang="en-US" sz="1800" dirty="0" smtClean="0"/>
              <a:t>One of the challenges of implementing SDTM and </a:t>
            </a:r>
            <a:r>
              <a:rPr lang="en-US" sz="1800" dirty="0" err="1" smtClean="0"/>
              <a:t>ADaM</a:t>
            </a:r>
            <a:r>
              <a:rPr lang="en-US" sz="1800" dirty="0" smtClean="0"/>
              <a:t> is the vertical data structure where some variables are dependent on test code (</a:t>
            </a:r>
            <a:r>
              <a:rPr lang="en-US" sz="1800" dirty="0" err="1" smtClean="0"/>
              <a:t>xxTESTCD</a:t>
            </a:r>
            <a:r>
              <a:rPr lang="en-US" sz="1800" dirty="0" smtClean="0"/>
              <a:t>) in SDTM or Parameter (PARAMCD) in </a:t>
            </a:r>
            <a:r>
              <a:rPr lang="en-US" sz="1800" dirty="0" err="1" smtClean="0"/>
              <a:t>ADaM</a:t>
            </a:r>
            <a:r>
              <a:rPr lang="en-US" sz="1800" dirty="0" smtClean="0"/>
              <a:t>. This type of metadata is described as “value level metadata” and at a basic level describes the metadata of one variable based on the value of another variable. For example, how do you describe the result of a Vital Sign (VSORRES) when the Vital Signs test code (VSTESTCD) is WEIGHT? This definition can be different for different values of the test code and is best described based on those values.</a:t>
            </a:r>
            <a:r>
              <a:rPr lang="en-US" sz="1600" dirty="0" smtClean="0"/>
              <a:t> </a:t>
            </a:r>
          </a:p>
          <a:p>
            <a:r>
              <a:rPr lang="en-US" sz="1600" dirty="0" smtClean="0"/>
              <a:t>“Value Level Metadata </a:t>
            </a:r>
            <a:r>
              <a:rPr lang="en-US" sz="1600" b="1" dirty="0" smtClean="0"/>
              <a:t>should be provided when there is a need to describe differing metadata attributes for subsets of cells within a column.” </a:t>
            </a:r>
          </a:p>
          <a:p>
            <a:r>
              <a:rPr lang="en-US" sz="1600" dirty="0" smtClean="0"/>
              <a:t> “It is </a:t>
            </a:r>
            <a:r>
              <a:rPr lang="en-US" sz="1600" b="1" dirty="0" smtClean="0"/>
              <a:t>not required for Findings domains where the results have the same characteristics in all records, such as IE domains.” </a:t>
            </a:r>
          </a:p>
          <a:p>
            <a:r>
              <a:rPr lang="en-US" sz="1600" dirty="0" smtClean="0"/>
              <a:t> “In </a:t>
            </a:r>
            <a:r>
              <a:rPr lang="en-US" sz="1600" dirty="0" err="1" smtClean="0"/>
              <a:t>ADaM</a:t>
            </a:r>
            <a:r>
              <a:rPr lang="en-US" sz="1600" dirty="0" smtClean="0"/>
              <a:t>, value level metadata </a:t>
            </a:r>
            <a:r>
              <a:rPr lang="en-US" sz="1600" b="1" dirty="0" smtClean="0"/>
              <a:t>often describes AVAL or AVALC in BDS data structures based on values of PARAMCD.” </a:t>
            </a:r>
          </a:p>
          <a:p>
            <a:r>
              <a:rPr lang="en-US" sz="1600" dirty="0" smtClean="0"/>
              <a:t> “Value Level Metadata </a:t>
            </a:r>
            <a:r>
              <a:rPr lang="en-US" sz="1600" b="1" dirty="0" smtClean="0"/>
              <a:t>should be applied when it provides information useful for interpreting study data. It need not be applied in all cases.” </a:t>
            </a:r>
          </a:p>
          <a:p>
            <a:r>
              <a:rPr lang="en-US" sz="1600" dirty="0" smtClean="0"/>
              <a:t> “It is left to the </a:t>
            </a:r>
            <a:r>
              <a:rPr lang="en-US" sz="1600" b="1" dirty="0" smtClean="0"/>
              <a:t>discretion of the creator when it is useful to provide Value Level Metadata and when it is not.” </a:t>
            </a:r>
          </a:p>
          <a:p>
            <a:pPr>
              <a:buFont typeface="Wingdings" pitchFamily="2" charset="2"/>
              <a:buChar char="Ø"/>
            </a:pPr>
            <a:endParaRPr lang="en-US" sz="1600" dirty="0" smtClean="0"/>
          </a:p>
          <a:p>
            <a:pPr>
              <a:buFont typeface="Wingdings" pitchFamily="2" charset="2"/>
              <a:buChar char="Ø"/>
            </a:pPr>
            <a:endParaRPr lang="en-US" sz="16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Valuelevel</a:t>
            </a:r>
            <a:r>
              <a:rPr lang="en-US" dirty="0" smtClean="0"/>
              <a:t> Metadata</a:t>
            </a:r>
            <a:endParaRPr lang="en-US" dirty="0"/>
          </a:p>
        </p:txBody>
      </p:sp>
      <p:sp>
        <p:nvSpPr>
          <p:cNvPr id="3" name="Text Placeholder 2"/>
          <p:cNvSpPr>
            <a:spLocks noGrp="1"/>
          </p:cNvSpPr>
          <p:nvPr>
            <p:ph type="body" idx="1"/>
          </p:nvPr>
        </p:nvSpPr>
        <p:spPr/>
        <p:txBody>
          <a:bodyPr/>
          <a:lstStyle/>
          <a:p>
            <a:endParaRPr lang="en-US" dirty="0"/>
          </a:p>
        </p:txBody>
      </p:sp>
      <p:pic>
        <p:nvPicPr>
          <p:cNvPr id="5123" name="Picture 3"/>
          <p:cNvPicPr>
            <a:picLocks noChangeAspect="1" noChangeArrowheads="1"/>
          </p:cNvPicPr>
          <p:nvPr/>
        </p:nvPicPr>
        <p:blipFill>
          <a:blip r:embed="rId2"/>
          <a:srcRect/>
          <a:stretch>
            <a:fillRect/>
          </a:stretch>
        </p:blipFill>
        <p:spPr bwMode="auto">
          <a:xfrm>
            <a:off x="1082040" y="1571150"/>
            <a:ext cx="10622280" cy="3935934"/>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Codelist</a:t>
            </a:r>
            <a:r>
              <a:rPr lang="en-US" dirty="0" smtClean="0"/>
              <a:t> Metadata</a:t>
            </a:r>
            <a:endParaRPr lang="en-US" dirty="0"/>
          </a:p>
        </p:txBody>
      </p:sp>
      <p:sp>
        <p:nvSpPr>
          <p:cNvPr id="3" name="Text Placeholder 2"/>
          <p:cNvSpPr>
            <a:spLocks noGrp="1"/>
          </p:cNvSpPr>
          <p:nvPr>
            <p:ph type="body" idx="1"/>
          </p:nvPr>
        </p:nvSpPr>
        <p:spPr/>
        <p:txBody>
          <a:bodyPr/>
          <a:lstStyle/>
          <a:p>
            <a:endParaRPr lang="en-US" dirty="0"/>
          </a:p>
        </p:txBody>
      </p:sp>
      <p:pic>
        <p:nvPicPr>
          <p:cNvPr id="2051" name="Picture 3"/>
          <p:cNvPicPr>
            <a:picLocks noChangeAspect="1" noChangeArrowheads="1"/>
          </p:cNvPicPr>
          <p:nvPr/>
        </p:nvPicPr>
        <p:blipFill>
          <a:blip r:embed="rId2"/>
          <a:srcRect/>
          <a:stretch>
            <a:fillRect/>
          </a:stretch>
        </p:blipFill>
        <p:spPr bwMode="auto">
          <a:xfrm>
            <a:off x="1097280" y="1351044"/>
            <a:ext cx="10644554" cy="4424916"/>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6bd77ddb60_1_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sym typeface="Calibri"/>
              </a:rPr>
              <a:t>Introduction to Clinical </a:t>
            </a:r>
            <a:r>
              <a:rPr lang="en-US" dirty="0" smtClean="0">
                <a:sym typeface="Calibri"/>
              </a:rPr>
              <a:t>Trials</a:t>
            </a:r>
            <a:endParaRPr dirty="0">
              <a:sym typeface="Calibri"/>
            </a:endParaRPr>
          </a:p>
        </p:txBody>
      </p:sp>
      <p:sp>
        <p:nvSpPr>
          <p:cNvPr id="5" name="Text Placeholder 4"/>
          <p:cNvSpPr>
            <a:spLocks noGrp="1"/>
          </p:cNvSpPr>
          <p:nvPr>
            <p:ph type="body" idx="1"/>
          </p:nvPr>
        </p:nvSpPr>
        <p:spPr>
          <a:xfrm>
            <a:off x="5029200" y="1202268"/>
            <a:ext cx="6560918" cy="5064421"/>
          </a:xfrm>
        </p:spPr>
        <p:txBody>
          <a:bodyPr/>
          <a:lstStyle/>
          <a:p>
            <a:pPr lvl="0">
              <a:spcBef>
                <a:spcPts val="0"/>
              </a:spcBef>
              <a:buClr>
                <a:srgbClr val="000000"/>
              </a:buClr>
              <a:buSzPts val="2400"/>
            </a:pPr>
            <a:r>
              <a:rPr lang="en-US" b="1" dirty="0"/>
              <a:t>What are Clinical Trials?</a:t>
            </a:r>
          </a:p>
          <a:p>
            <a:pPr lvl="0">
              <a:spcBef>
                <a:spcPts val="0"/>
              </a:spcBef>
              <a:buClr>
                <a:srgbClr val="000000"/>
              </a:buClr>
              <a:buSzPts val="2400"/>
            </a:pPr>
            <a:endParaRPr lang="en-US" b="1" dirty="0"/>
          </a:p>
          <a:p>
            <a:pPr lvl="0" indent="-381000">
              <a:spcBef>
                <a:spcPts val="0"/>
              </a:spcBef>
              <a:buSzPts val="2400"/>
              <a:buFont typeface="Roboto Slab"/>
              <a:buChar char="➢"/>
            </a:pPr>
            <a:r>
              <a:rPr lang="en-US" dirty="0"/>
              <a:t>Clinical trials are research investigations in which people volunteer to participate in new treatments, interventions to determine the safety and efficacy of the new drug or device or procedure.</a:t>
            </a:r>
          </a:p>
          <a:p>
            <a:pPr lvl="0" indent="0">
              <a:spcBef>
                <a:spcPts val="0"/>
              </a:spcBef>
            </a:pPr>
            <a:endParaRPr lang="en-US" dirty="0"/>
          </a:p>
          <a:p>
            <a:pPr lvl="0" indent="-381000">
              <a:spcBef>
                <a:spcPts val="0"/>
              </a:spcBef>
              <a:buSzPts val="2400"/>
              <a:buFont typeface="Roboto Slab"/>
              <a:buChar char="➢"/>
            </a:pPr>
            <a:r>
              <a:rPr lang="en-US" dirty="0"/>
              <a:t>Clinical trials may compare a new medical approach to a standard one that is already available, to a placebo that contains no active ingredients, or to no intervention.</a:t>
            </a:r>
          </a:p>
          <a:p>
            <a:pPr lvl="0">
              <a:spcBef>
                <a:spcPts val="0"/>
              </a:spcBef>
              <a:buClr>
                <a:srgbClr val="000000"/>
              </a:buClr>
              <a:buSzPts val="2400"/>
            </a:pPr>
            <a:endParaRPr lang="en-US" dirty="0"/>
          </a:p>
          <a:p>
            <a:pPr lvl="0">
              <a:spcBef>
                <a:spcPts val="0"/>
              </a:spcBef>
              <a:buClr>
                <a:srgbClr val="000000"/>
              </a:buClr>
              <a:buSzPts val="2400"/>
            </a:pPr>
            <a:endParaRPr lang="en-US" dirty="0"/>
          </a:p>
          <a:p>
            <a:endParaRPr lang="en-IN" dirty="0"/>
          </a:p>
        </p:txBody>
      </p:sp>
      <p:pic>
        <p:nvPicPr>
          <p:cNvPr id="7" name="Picture Placeholder 6"/>
          <p:cNvPicPr>
            <a:picLocks noGrp="1" noChangeAspect="1"/>
          </p:cNvPicPr>
          <p:nvPr>
            <p:ph type="pic" idx="4294967295"/>
          </p:nvPr>
        </p:nvPicPr>
        <p:blipFill>
          <a:blip r:embed="rId3">
            <a:extLst>
              <a:ext uri="{28A0092B-C50C-407E-A947-70E740481C1C}">
                <a14:useLocalDpi xmlns="" xmlns:a14="http://schemas.microsoft.com/office/drawing/2010/main" val="0"/>
              </a:ext>
            </a:extLst>
          </a:blip>
          <a:srcRect l="4939" r="4939"/>
          <a:stretch>
            <a:fillRect/>
          </a:stretch>
        </p:blipFill>
        <p:spPr>
          <a:xfrm>
            <a:off x="0" y="1906588"/>
            <a:ext cx="3519488" cy="2603500"/>
          </a:xfrm>
        </p:spPr>
      </p:pic>
      <p:sp>
        <p:nvSpPr>
          <p:cNvPr id="8" name="TextBox 7"/>
          <p:cNvSpPr txBox="1"/>
          <p:nvPr/>
        </p:nvSpPr>
        <p:spPr>
          <a:xfrm>
            <a:off x="1902552" y="4754069"/>
            <a:ext cx="3879670" cy="215444"/>
          </a:xfrm>
          <a:prstGeom prst="rect">
            <a:avLst/>
          </a:prstGeom>
          <a:noFill/>
        </p:spPr>
        <p:txBody>
          <a:bodyPr wrap="square" rtlCol="0">
            <a:spAutoFit/>
          </a:bodyPr>
          <a:lstStyle/>
          <a:p>
            <a:r>
              <a:rPr lang="en-US" sz="800" dirty="0">
                <a:solidFill>
                  <a:schemeClr val="tx1"/>
                </a:solidFill>
              </a:rPr>
              <a:t>Photo by </a:t>
            </a:r>
            <a:r>
              <a:rPr lang="en-US" sz="800" dirty="0">
                <a:solidFill>
                  <a:schemeClr val="tx1"/>
                </a:solidFill>
                <a:hlinkClick r:id="rId4"/>
              </a:rPr>
              <a:t>National Cancer Institute</a:t>
            </a:r>
            <a:r>
              <a:rPr lang="en-US" sz="800" dirty="0">
                <a:solidFill>
                  <a:schemeClr val="tx1"/>
                </a:solidFill>
              </a:rPr>
              <a:t> on </a:t>
            </a:r>
            <a:r>
              <a:rPr lang="en-US" sz="800" dirty="0">
                <a:solidFill>
                  <a:schemeClr val="tx1"/>
                </a:solidFill>
                <a:hlinkClick r:id="rId5"/>
              </a:rPr>
              <a:t>Unsplash</a:t>
            </a:r>
            <a:endParaRPr lang="en-IN" sz="800" dirty="0">
              <a:solidFill>
                <a:schemeClr val="tx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Where Clause, Computational Metadata</a:t>
            </a:r>
            <a:endParaRPr lang="en-US" dirty="0"/>
          </a:p>
        </p:txBody>
      </p:sp>
      <p:sp>
        <p:nvSpPr>
          <p:cNvPr id="3" name="Text Placeholder 2"/>
          <p:cNvSpPr>
            <a:spLocks noGrp="1"/>
          </p:cNvSpPr>
          <p:nvPr>
            <p:ph type="body" idx="1"/>
          </p:nvPr>
        </p:nvSpPr>
        <p:spPr>
          <a:xfrm>
            <a:off x="717410" y="1065108"/>
            <a:ext cx="10461228" cy="5064421"/>
          </a:xfrm>
        </p:spPr>
        <p:txBody>
          <a:bodyPr/>
          <a:lstStyle/>
          <a:p>
            <a:pPr>
              <a:buFont typeface="Wingdings" pitchFamily="2" charset="2"/>
              <a:buChar char="Ø"/>
            </a:pPr>
            <a:r>
              <a:rPr lang="en-US" dirty="0" smtClean="0"/>
              <a:t>Where clause metadata is new to Define-XML version 2.0. Although where clauses exist in the define.xml file for every value level metadata item, they only need to be specified in the metadata spreadsheet for records that cannot be uniquely identified by only one variable value.</a:t>
            </a:r>
          </a:p>
          <a:p>
            <a:pPr>
              <a:buFont typeface="Wingdings" pitchFamily="2" charset="2"/>
              <a:buChar char="Ø"/>
            </a:pPr>
            <a:r>
              <a:rPr lang="en-US" dirty="0" smtClean="0"/>
              <a:t>Although the CDISC SDTM can be described as containing primarily the collected data for a clinical trial, you can store some derived information in the SDTM. Total scores for a questionnaire, derived laboratory values, and even the AGE variable in DM can be considered derived content that is appropriate to store in the SDTM. The define.xml file gives you a place to store this derivation, and as such we have metadata to hold that information.</a:t>
            </a:r>
          </a:p>
          <a:p>
            <a:pPr>
              <a:buFont typeface="Wingdings" pitchFamily="2" charset="2"/>
              <a:buChar char="Ø"/>
            </a:pPr>
            <a:endParaRPr lang="en-US" dirty="0" smtClean="0"/>
          </a:p>
          <a:p>
            <a:endParaRPr lang="en-US" dirty="0" smtClean="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Comments Metadata and External Links</a:t>
            </a:r>
            <a:endParaRPr lang="en-US" dirty="0"/>
          </a:p>
        </p:txBody>
      </p:sp>
      <p:sp>
        <p:nvSpPr>
          <p:cNvPr id="3" name="Text Placeholder 2"/>
          <p:cNvSpPr>
            <a:spLocks noGrp="1"/>
          </p:cNvSpPr>
          <p:nvPr>
            <p:ph type="body" idx="1"/>
          </p:nvPr>
        </p:nvSpPr>
        <p:spPr/>
        <p:txBody>
          <a:bodyPr/>
          <a:lstStyle/>
          <a:p>
            <a:pPr>
              <a:buFont typeface="Wingdings" pitchFamily="2" charset="2"/>
              <a:buChar char="Ø"/>
            </a:pPr>
            <a:r>
              <a:rPr lang="en-US" b="1" dirty="0" smtClean="0"/>
              <a:t>Comments  Metadata: </a:t>
            </a:r>
            <a:r>
              <a:rPr lang="en-US" dirty="0" smtClean="0"/>
              <a:t>Some metadata elements or groups can have a comment associated with it  This is a change from version 1.0, which allowed specific comment attributes to each element.  The change is a good one since it allows identical comments to be specified once, but referenced in multiple locations.  The Comments metadata spreadsheet provides a common place to specify unique comments.</a:t>
            </a:r>
          </a:p>
          <a:p>
            <a:pPr>
              <a:buFont typeface="Wingdings" pitchFamily="2" charset="2"/>
              <a:buChar char="Ø"/>
            </a:pPr>
            <a:r>
              <a:rPr lang="en-US" b="1" dirty="0" smtClean="0"/>
              <a:t>External  Links: </a:t>
            </a:r>
            <a:r>
              <a:rPr lang="en-US" dirty="0" smtClean="0"/>
              <a:t>Typically, an SDTM define file has links to two documents: the annotated CRFs and a reviewer’s guide.  These files, and additional supplemental documents if desired, should now be specified in the External Links spreadsheet.</a:t>
            </a:r>
          </a:p>
          <a:p>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Advantages of Leveraging Metadata to Create Domains</a:t>
            </a:r>
            <a:endParaRPr lang="en-US" dirty="0"/>
          </a:p>
        </p:txBody>
      </p:sp>
      <p:sp>
        <p:nvSpPr>
          <p:cNvPr id="3" name="Text Placeholder 2"/>
          <p:cNvSpPr>
            <a:spLocks noGrp="1"/>
          </p:cNvSpPr>
          <p:nvPr>
            <p:ph type="body" idx="1"/>
          </p:nvPr>
        </p:nvSpPr>
        <p:spPr/>
        <p:txBody>
          <a:bodyPr/>
          <a:lstStyle/>
          <a:p>
            <a:r>
              <a:rPr lang="en-US" b="1" dirty="0" smtClean="0"/>
              <a:t>Using Base SAS alone:</a:t>
            </a:r>
          </a:p>
          <a:p>
            <a:r>
              <a:rPr lang="en-US" dirty="0" smtClean="0"/>
              <a:t>data dm; set </a:t>
            </a:r>
            <a:r>
              <a:rPr lang="en-US" dirty="0" err="1" smtClean="0"/>
              <a:t>sourcedata.demographics</a:t>
            </a:r>
            <a:r>
              <a:rPr lang="en-US" dirty="0" smtClean="0"/>
              <a:t>;  </a:t>
            </a:r>
          </a:p>
          <a:p>
            <a:r>
              <a:rPr lang="en-US" dirty="0" smtClean="0"/>
              <a:t>length </a:t>
            </a:r>
            <a:r>
              <a:rPr lang="en-US" dirty="0" err="1" smtClean="0"/>
              <a:t>usubjid</a:t>
            </a:r>
            <a:r>
              <a:rPr lang="en-US" dirty="0" smtClean="0"/>
              <a:t> $ 24 race $ 30;      </a:t>
            </a:r>
          </a:p>
          <a:p>
            <a:r>
              <a:rPr lang="en-US" dirty="0" smtClean="0"/>
              <a:t>❶   label </a:t>
            </a:r>
            <a:r>
              <a:rPr lang="en-US" dirty="0" err="1" smtClean="0"/>
              <a:t>usubjid</a:t>
            </a:r>
            <a:r>
              <a:rPr lang="en-US" dirty="0" smtClean="0"/>
              <a:t> = “Unique Subject ID”  </a:t>
            </a:r>
          </a:p>
          <a:p>
            <a:r>
              <a:rPr lang="en-US" dirty="0" smtClean="0"/>
              <a:t>❷   race   = “Race”; </a:t>
            </a:r>
            <a:r>
              <a:rPr lang="en-US" dirty="0" err="1" smtClean="0"/>
              <a:t>usubjid</a:t>
            </a:r>
            <a:r>
              <a:rPr lang="en-US" dirty="0" smtClean="0"/>
              <a:t> = put(subject,10.);   if </a:t>
            </a:r>
            <a:r>
              <a:rPr lang="en-US" dirty="0" err="1" smtClean="0"/>
              <a:t>nrace</a:t>
            </a:r>
            <a:r>
              <a:rPr lang="en-US" dirty="0" smtClean="0"/>
              <a:t> = 1 then   </a:t>
            </a:r>
          </a:p>
          <a:p>
            <a:r>
              <a:rPr lang="en-US" dirty="0" smtClean="0"/>
              <a:t>❸   race = ‘WHITE’; else if </a:t>
            </a:r>
            <a:r>
              <a:rPr lang="en-US" dirty="0" err="1" smtClean="0"/>
              <a:t>nrace</a:t>
            </a:r>
            <a:r>
              <a:rPr lang="en-US" dirty="0" smtClean="0"/>
              <a:t> = 2 then race = ‘BLACK OR AFRICAN</a:t>
            </a:r>
          </a:p>
          <a:p>
            <a:r>
              <a:rPr lang="en-US" dirty="0" smtClean="0"/>
              <a:t>       AMERICAN’; else if </a:t>
            </a:r>
            <a:r>
              <a:rPr lang="en-US" dirty="0" err="1" smtClean="0"/>
              <a:t>nrace</a:t>
            </a:r>
            <a:r>
              <a:rPr lang="en-US" dirty="0" smtClean="0"/>
              <a:t> = 3 then race = ‘OTHER’; run;</a:t>
            </a:r>
          </a:p>
          <a:p>
            <a:endParaRPr lang="en-US" dirty="0" smtClean="0"/>
          </a:p>
          <a:p>
            <a:r>
              <a:rPr lang="en-US" dirty="0" smtClean="0"/>
              <a:t>❶   Variable lengths are buried in the SAS code, which makes them hard to change globally and difficult to make consistent across domains.</a:t>
            </a:r>
          </a:p>
          <a:p>
            <a:endParaRPr lang="en-US" dirty="0" smtClean="0"/>
          </a:p>
          <a:p>
            <a:endParaRPr lang="en-US" dirty="0"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Leveraging Metadata to Create Domains – </a:t>
            </a:r>
            <a:r>
              <a:rPr lang="en-US" dirty="0" err="1" smtClean="0"/>
              <a:t>Contd</a:t>
            </a:r>
            <a:r>
              <a:rPr lang="en-US" dirty="0" smtClean="0"/>
              <a:t>….</a:t>
            </a:r>
            <a:endParaRPr lang="en-US" dirty="0"/>
          </a:p>
        </p:txBody>
      </p:sp>
      <p:sp>
        <p:nvSpPr>
          <p:cNvPr id="3" name="Text Placeholder 2"/>
          <p:cNvSpPr>
            <a:spLocks noGrp="1"/>
          </p:cNvSpPr>
          <p:nvPr>
            <p:ph type="body" idx="1"/>
          </p:nvPr>
        </p:nvSpPr>
        <p:spPr/>
        <p:txBody>
          <a:bodyPr/>
          <a:lstStyle/>
          <a:p>
            <a:r>
              <a:rPr lang="en-US" dirty="0" smtClean="0"/>
              <a:t>2. Variable labels are buried in the SAS code, which makes them hard to change globally and difficult to make consistent across domains.</a:t>
            </a:r>
          </a:p>
          <a:p>
            <a:r>
              <a:rPr lang="en-US" dirty="0" smtClean="0"/>
              <a:t>3. SDTM-controlled terminology is buried in the SAS code, making it hard to verify, maintain, and get into the define.xml file.</a:t>
            </a:r>
          </a:p>
          <a:p>
            <a:endParaRPr lang="en-US" dirty="0" smtClean="0"/>
          </a:p>
          <a:p>
            <a:r>
              <a:rPr lang="en-US" dirty="0" smtClean="0"/>
              <a:t>If you take this type of Base SAS approach to your SDTM conversion work, then you will run into the following problems because your SDTM metadata is buried in your SAS code:</a:t>
            </a:r>
          </a:p>
          <a:p>
            <a:pPr>
              <a:buSzPct val="150000"/>
              <a:buFont typeface="Wingdings" pitchFamily="2" charset="2"/>
              <a:buChar char="Ø"/>
            </a:pPr>
            <a:r>
              <a:rPr lang="en-US" dirty="0" smtClean="0"/>
              <a:t>Your SAS code will be hard to maintain. </a:t>
            </a:r>
          </a:p>
          <a:p>
            <a:pPr>
              <a:buSzPct val="150000"/>
              <a:buFont typeface="Wingdings" pitchFamily="2" charset="2"/>
              <a:buChar char="Ø"/>
            </a:pPr>
            <a:r>
              <a:rPr lang="en-US" dirty="0" smtClean="0"/>
              <a:t>   Achieving variable attribute consistency across SDTM domains will be difficult. Lengths, labels, and variable types can vary for the same variable across domains</a:t>
            </a:r>
          </a:p>
          <a:p>
            <a:endParaRPr lang="en-US" dirty="0" smtClea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Leveraging Metadata to Create Domains – </a:t>
            </a:r>
            <a:r>
              <a:rPr lang="en-US" dirty="0" err="1" smtClean="0"/>
              <a:t>Contd</a:t>
            </a:r>
            <a:r>
              <a:rPr lang="en-US" dirty="0" smtClean="0"/>
              <a:t>….</a:t>
            </a:r>
            <a:endParaRPr lang="en-US" dirty="0"/>
          </a:p>
        </p:txBody>
      </p:sp>
      <p:sp>
        <p:nvSpPr>
          <p:cNvPr id="3" name="Text Placeholder 2"/>
          <p:cNvSpPr>
            <a:spLocks noGrp="1"/>
          </p:cNvSpPr>
          <p:nvPr>
            <p:ph type="body" idx="1"/>
          </p:nvPr>
        </p:nvSpPr>
        <p:spPr/>
        <p:txBody>
          <a:bodyPr/>
          <a:lstStyle/>
          <a:p>
            <a:pPr>
              <a:buSzPct val="150000"/>
              <a:buFont typeface="Wingdings" pitchFamily="2" charset="2"/>
              <a:buChar char="Ø"/>
            </a:pPr>
            <a:r>
              <a:rPr lang="en-US" dirty="0" smtClean="0"/>
              <a:t>   You will have a very difficult time building a proper define.xml </a:t>
            </a:r>
          </a:p>
          <a:p>
            <a:r>
              <a:rPr lang="en-US" dirty="0" smtClean="0"/>
              <a:t>        file for your submission. At best, your define.xml file will be</a:t>
            </a:r>
          </a:p>
          <a:p>
            <a:r>
              <a:rPr lang="en-US" dirty="0" smtClean="0"/>
              <a:t>        based on the data that was observed and will omit possible</a:t>
            </a:r>
          </a:p>
          <a:p>
            <a:r>
              <a:rPr lang="en-US" dirty="0" smtClean="0"/>
              <a:t>        controlled terminology values that are not actually observed.</a:t>
            </a:r>
          </a:p>
          <a:p>
            <a:pPr>
              <a:buFont typeface="Wingdings" pitchFamily="2" charset="2"/>
              <a:buChar char="q"/>
            </a:pPr>
            <a:r>
              <a:rPr lang="en-US" dirty="0" smtClean="0"/>
              <a:t>   Using Metadata to create domains along with Macros solves all the above problems. The Structure and variables in SDTM change only rarely. </a:t>
            </a:r>
          </a:p>
          <a:p>
            <a:endParaRPr lang="en-US" dirty="0" smtClean="0"/>
          </a:p>
          <a:p>
            <a:r>
              <a:rPr lang="en-US" dirty="0" smtClean="0"/>
              <a:t>Note: Also, consider usage of SQL views in case of large datasets and to access the latest source data during joins. Use comments when  describing complex comments or code. More comments </a:t>
            </a:r>
            <a:r>
              <a:rPr lang="en-US" smtClean="0"/>
              <a:t>are better! </a:t>
            </a:r>
            <a:endParaRPr lang="en-US" dirty="0" smtClean="0"/>
          </a:p>
          <a:p>
            <a:endParaRPr lang="en-US" dirty="0" smtClean="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685800" indent="-457200"/>
            <a:r>
              <a:rPr lang="en-US" dirty="0" smtClean="0"/>
              <a:t>Section 4 – Sources For And Nature Of Clinical Raw Data with Example</a:t>
            </a:r>
          </a:p>
        </p:txBody>
      </p:sp>
      <p:sp>
        <p:nvSpPr>
          <p:cNvPr id="285" name="Google Shape;285;p5"/>
          <p:cNvSpPr txBox="1"/>
          <p:nvPr/>
        </p:nvSpPr>
        <p:spPr>
          <a:xfrm>
            <a:off x="7144500" y="5801550"/>
            <a:ext cx="4852500" cy="57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Electronic Data Capture (EDC)</a:t>
            </a:r>
            <a:endParaRPr lang="en-US" dirty="0"/>
          </a:p>
        </p:txBody>
      </p:sp>
      <p:sp>
        <p:nvSpPr>
          <p:cNvPr id="3" name="Text Placeholder 2"/>
          <p:cNvSpPr>
            <a:spLocks noGrp="1"/>
          </p:cNvSpPr>
          <p:nvPr>
            <p:ph type="body" idx="1"/>
          </p:nvPr>
        </p:nvSpPr>
        <p:spPr/>
        <p:txBody>
          <a:bodyPr/>
          <a:lstStyle/>
          <a:p>
            <a:r>
              <a:rPr lang="en-US" sz="1600" dirty="0" smtClean="0"/>
              <a:t>An </a:t>
            </a:r>
            <a:r>
              <a:rPr lang="en-US" sz="1600" b="1" dirty="0" smtClean="0"/>
              <a:t>electronic data capture</a:t>
            </a:r>
            <a:r>
              <a:rPr lang="en-US" sz="1600" dirty="0" smtClean="0"/>
              <a:t> (</a:t>
            </a:r>
            <a:r>
              <a:rPr lang="en-US" sz="1600" b="1" dirty="0" smtClean="0"/>
              <a:t>EDC</a:t>
            </a:r>
            <a:r>
              <a:rPr lang="en-US" sz="1600" dirty="0" smtClean="0"/>
              <a:t>) system is a computerized system designed for the </a:t>
            </a:r>
            <a:r>
              <a:rPr lang="en-US" sz="1600" dirty="0" smtClean="0">
                <a:hlinkClick r:id="rId2" tooltip="Clinical data acquisition"/>
              </a:rPr>
              <a:t>collection of clinical data</a:t>
            </a:r>
            <a:r>
              <a:rPr lang="en-US" sz="1600" dirty="0" smtClean="0"/>
              <a:t> in electronic format for use mainly in human </a:t>
            </a:r>
            <a:r>
              <a:rPr lang="en-US" sz="1600" dirty="0" smtClean="0">
                <a:hlinkClick r:id="rId3" tooltip="Clinical trials"/>
              </a:rPr>
              <a:t>clinical trials</a:t>
            </a:r>
            <a:r>
              <a:rPr lang="en-US" sz="1600" dirty="0" smtClean="0"/>
              <a:t>.</a:t>
            </a:r>
            <a:r>
              <a:rPr lang="en-US" sz="1600" baseline="30000" dirty="0" smtClean="0">
                <a:hlinkClick r:id="rId4"/>
              </a:rPr>
              <a:t>[1]</a:t>
            </a:r>
            <a:r>
              <a:rPr lang="en-US" sz="1600" dirty="0" smtClean="0"/>
              <a:t> EDC replaces the traditional paper-based data collection methodology to streamline data collection and expedite the time to market for drugs and medical devices. EDC solutions are widely adopted by pharmaceutical companies and </a:t>
            </a:r>
            <a:r>
              <a:rPr lang="en-US" sz="1600" dirty="0" smtClean="0">
                <a:hlinkClick r:id="rId5" tooltip="Contract research organization"/>
              </a:rPr>
              <a:t>contract research organizations</a:t>
            </a:r>
            <a:r>
              <a:rPr lang="en-US" sz="1600" dirty="0" smtClean="0"/>
              <a:t> (CRO).</a:t>
            </a:r>
          </a:p>
          <a:p>
            <a:r>
              <a:rPr lang="en-US" sz="1600" dirty="0" smtClean="0"/>
              <a:t>Typically, EDC systems provide:</a:t>
            </a:r>
          </a:p>
          <a:p>
            <a:r>
              <a:rPr lang="en-US" sz="1600" dirty="0" smtClean="0"/>
              <a:t>a </a:t>
            </a:r>
            <a:r>
              <a:rPr lang="en-US" sz="1600" dirty="0" smtClean="0">
                <a:hlinkClick r:id="rId6" tooltip="Graphical user interface"/>
              </a:rPr>
              <a:t>graphical user interface</a:t>
            </a:r>
            <a:r>
              <a:rPr lang="en-US" sz="1600" dirty="0" smtClean="0"/>
              <a:t> component for data entry</a:t>
            </a:r>
          </a:p>
          <a:p>
            <a:r>
              <a:rPr lang="en-US" sz="1600" dirty="0" smtClean="0"/>
              <a:t>a </a:t>
            </a:r>
            <a:r>
              <a:rPr lang="en-US" sz="1600" dirty="0" smtClean="0">
                <a:hlinkClick r:id="rId7" tooltip="Data validation"/>
              </a:rPr>
              <a:t>validation</a:t>
            </a:r>
            <a:r>
              <a:rPr lang="en-US" sz="1600" dirty="0" smtClean="0"/>
              <a:t> component to check user data</a:t>
            </a:r>
          </a:p>
          <a:p>
            <a:r>
              <a:rPr lang="en-US" sz="1600" dirty="0" smtClean="0"/>
              <a:t>a </a:t>
            </a:r>
            <a:r>
              <a:rPr lang="en-US" sz="1600" dirty="0" smtClean="0">
                <a:hlinkClick r:id="rId8" tooltip="Report"/>
              </a:rPr>
              <a:t>reporting</a:t>
            </a:r>
            <a:r>
              <a:rPr lang="en-US" sz="1600" dirty="0" smtClean="0"/>
              <a:t> tool for analysis of the collected data</a:t>
            </a:r>
          </a:p>
          <a:p>
            <a:r>
              <a:rPr lang="en-US" sz="1600" dirty="0" smtClean="0"/>
              <a:t>EDC systems are used by life sciences organizations, broadly defined as the pharmaceutical, medical device and </a:t>
            </a:r>
            <a:r>
              <a:rPr lang="en-US" sz="1600" dirty="0" smtClean="0">
                <a:hlinkClick r:id="rId9" tooltip="Biotechnology"/>
              </a:rPr>
              <a:t>biotechnology</a:t>
            </a:r>
            <a:r>
              <a:rPr lang="en-US" sz="1600" dirty="0" smtClean="0"/>
              <a:t> industries in all aspects of clinical research,</a:t>
            </a:r>
            <a:r>
              <a:rPr lang="en-US" sz="1600" baseline="30000" dirty="0" smtClean="0">
                <a:hlinkClick r:id="rId4"/>
              </a:rPr>
              <a:t>[2]</a:t>
            </a:r>
            <a:r>
              <a:rPr lang="en-US" sz="1600" dirty="0" smtClean="0"/>
              <a:t> but are particularly beneficial for late-phase (phase III-IV) studies and </a:t>
            </a:r>
            <a:r>
              <a:rPr lang="en-US" sz="1600" dirty="0" err="1" smtClean="0">
                <a:hlinkClick r:id="rId10" tooltip="Pharmacovigilance"/>
              </a:rPr>
              <a:t>pharmacovigilance</a:t>
            </a:r>
            <a:r>
              <a:rPr lang="en-US" sz="1600" dirty="0" smtClean="0"/>
              <a:t> and </a:t>
            </a:r>
            <a:r>
              <a:rPr lang="en-US" sz="1600" dirty="0" smtClean="0">
                <a:hlinkClick r:id="rId11" tooltip="Postmarketing surveillance"/>
              </a:rPr>
              <a:t>post-market safety surveillance</a:t>
            </a:r>
            <a:r>
              <a:rPr lang="en-US" sz="1600" dirty="0" smtClean="0"/>
              <a:t>.</a:t>
            </a:r>
          </a:p>
          <a:p>
            <a:r>
              <a:rPr lang="en-US" sz="1600" dirty="0" smtClean="0"/>
              <a:t>EDC can increase data accuracy and decrease the time to collect data for studies of drugs and </a:t>
            </a:r>
            <a:r>
              <a:rPr lang="en-US" sz="1600" dirty="0" smtClean="0">
                <a:hlinkClick r:id="rId12" tooltip="Medical device"/>
              </a:rPr>
              <a:t>medical devices</a:t>
            </a:r>
            <a:r>
              <a:rPr lang="en-US" sz="1600" dirty="0" smtClean="0"/>
              <a:t>.</a:t>
            </a:r>
            <a:r>
              <a:rPr lang="en-US" sz="1600" baseline="30000" dirty="0" smtClean="0">
                <a:hlinkClick r:id="rId4"/>
              </a:rPr>
              <a:t>[3]</a:t>
            </a:r>
            <a:r>
              <a:rPr lang="en-US" sz="1600" dirty="0" smtClean="0"/>
              <a:t> The trade-off that many drug developers encounter with deploying an EDC system to support their drug development is that there is a relatively high start-up process, followed by significant benefits over the duration of the trial. As a result, for an EDC to be economical the saving over the life of the trial must be greater than the set-up costs. This is often aggravated by two conditions:</a:t>
            </a:r>
          </a:p>
          <a:p>
            <a:r>
              <a:rPr lang="en-US" sz="1600" dirty="0" smtClean="0"/>
              <a:t>.</a:t>
            </a:r>
          </a:p>
          <a:p>
            <a:endParaRPr lang="en-US" sz="16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Electronic Data Capture</a:t>
            </a:r>
            <a:endParaRPr lang="en-US" dirty="0"/>
          </a:p>
        </p:txBody>
      </p:sp>
      <p:sp>
        <p:nvSpPr>
          <p:cNvPr id="3" name="Text Placeholder 2"/>
          <p:cNvSpPr>
            <a:spLocks noGrp="1"/>
          </p:cNvSpPr>
          <p:nvPr>
            <p:ph type="body" idx="1"/>
          </p:nvPr>
        </p:nvSpPr>
        <p:spPr/>
        <p:txBody>
          <a:bodyPr/>
          <a:lstStyle/>
          <a:p>
            <a:r>
              <a:rPr lang="en-US" sz="1600" dirty="0" smtClean="0"/>
              <a:t>1. The initial design of the study in EDC does not facilitate the decrease in costs over the life of the study due to poor planning or inexperience with EDC deployment; and</a:t>
            </a:r>
          </a:p>
          <a:p>
            <a:r>
              <a:rPr lang="en-US" sz="1600" dirty="0" smtClean="0"/>
              <a:t>2. The initial set-up costs are higher than anticipated due to initial design of the study in EDC due to poor planning or experience with EDC deployment.</a:t>
            </a:r>
          </a:p>
          <a:p>
            <a:r>
              <a:rPr lang="en-US" sz="1600" dirty="0" smtClean="0"/>
              <a:t>The net effect is to increase both the cost and risk to the study with insignificant benefits. However, with the maturation of today's EDC solutions, much of the earlier burdens for study design and set-up have been alleviated through technologies that allow for </a:t>
            </a:r>
            <a:r>
              <a:rPr lang="en-US" sz="1600" dirty="0" smtClean="0">
                <a:hlinkClick r:id="rId2" tooltip="Point-and-click"/>
              </a:rPr>
              <a:t>point-and-click</a:t>
            </a:r>
            <a:r>
              <a:rPr lang="en-US" sz="1600" dirty="0" smtClean="0"/>
              <a:t>, and </a:t>
            </a:r>
            <a:r>
              <a:rPr lang="en-US" sz="1600" dirty="0" smtClean="0">
                <a:hlinkClick r:id="rId3" tooltip="Drag-and-drop"/>
              </a:rPr>
              <a:t>drag-and-drop</a:t>
            </a:r>
            <a:r>
              <a:rPr lang="en-US" sz="1600" dirty="0" smtClean="0"/>
              <a:t> design modules. With little to no programming required, and reusability from global libraries and standardized forms such as CDISC's CDASH, deploying EDC can now rival the paper processes in terms of study start-up time.</a:t>
            </a:r>
            <a:r>
              <a:rPr lang="en-US" sz="1600" baseline="30000" dirty="0" smtClean="0">
                <a:hlinkClick r:id="rId4"/>
              </a:rPr>
              <a:t>[4]</a:t>
            </a:r>
            <a:r>
              <a:rPr lang="en-US" sz="1600" dirty="0" smtClean="0"/>
              <a:t> As a result, even the earlier phase studies have begun to adopt EDC technology</a:t>
            </a:r>
          </a:p>
          <a:p>
            <a:pPr fontAlgn="base"/>
            <a:r>
              <a:rPr lang="en-US" sz="1600" dirty="0" smtClean="0"/>
              <a:t>Some of the common motivations for using EDC include:</a:t>
            </a:r>
          </a:p>
          <a:p>
            <a:pPr fontAlgn="base">
              <a:buFont typeface="Wingdings" pitchFamily="2" charset="2"/>
              <a:buChar char="Ø"/>
            </a:pPr>
            <a:r>
              <a:rPr lang="en-US" sz="1600" dirty="0" smtClean="0"/>
              <a:t>Cleaner Data – EDC software is particularly good at enforcing certain aspects of data quality. Edit checks programmed into the software can make sure data meets certain required formats, ranges, etc. before the data is accepted into the trial database.</a:t>
            </a:r>
          </a:p>
          <a:p>
            <a:pPr fontAlgn="base"/>
            <a:r>
              <a:rPr lang="en-US" sz="1600" dirty="0" smtClean="0"/>
              <a:t>.</a:t>
            </a:r>
          </a:p>
          <a:p>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Electronic Data Capture – </a:t>
            </a:r>
            <a:r>
              <a:rPr lang="en-US" dirty="0" err="1" smtClean="0"/>
              <a:t>Contd</a:t>
            </a:r>
            <a:r>
              <a:rPr lang="en-US" dirty="0" smtClean="0"/>
              <a:t>….</a:t>
            </a:r>
            <a:endParaRPr lang="en-US" dirty="0"/>
          </a:p>
        </p:txBody>
      </p:sp>
      <p:sp>
        <p:nvSpPr>
          <p:cNvPr id="3" name="Text Placeholder 2"/>
          <p:cNvSpPr>
            <a:spLocks noGrp="1"/>
          </p:cNvSpPr>
          <p:nvPr>
            <p:ph type="body" idx="1"/>
          </p:nvPr>
        </p:nvSpPr>
        <p:spPr/>
        <p:txBody>
          <a:bodyPr/>
          <a:lstStyle/>
          <a:p>
            <a:pPr fontAlgn="base">
              <a:buFont typeface="Wingdings" pitchFamily="2" charset="2"/>
              <a:buChar char="Ø"/>
            </a:pPr>
            <a:r>
              <a:rPr lang="en-US" sz="1600" dirty="0" smtClean="0"/>
              <a:t>More Efficient Processes – EDC software can help guide the site through the series of study events, requesting only the data needed for the particular patient’s circumstance at a particular time. It faculties the process of clarifying data discrepancies with tools for identifying and resolving data issues with sites, and can help reduce the number of in-person site visits required during a trial.</a:t>
            </a:r>
          </a:p>
          <a:p>
            <a:pPr fontAlgn="base">
              <a:buFont typeface="Wingdings" pitchFamily="2" charset="2"/>
              <a:buChar char="Ø"/>
            </a:pPr>
            <a:r>
              <a:rPr lang="en-US" sz="1600" dirty="0" smtClean="0"/>
              <a:t>Faster Access to Data – Web-based EDC systems can provide near real-time access to data in a clinical trial. This insight enables faster decision making, and can support adaptive trial designs</a:t>
            </a:r>
          </a:p>
          <a:p>
            <a:pPr fontAlgn="base">
              <a:buFont typeface="Wingdings" pitchFamily="2" charset="2"/>
              <a:buChar char="Ø"/>
            </a:pPr>
            <a:endParaRPr lang="en-US" sz="1600" dirty="0" smtClean="0"/>
          </a:p>
          <a:p>
            <a:pPr fontAlgn="base">
              <a:buFont typeface="Wingdings" pitchFamily="2" charset="2"/>
              <a:buChar char="Ø"/>
            </a:pPr>
            <a:r>
              <a:rPr lang="en-US" sz="1600" b="1" dirty="0" smtClean="0"/>
              <a:t>Open API’s are available for a variety of data sources such as </a:t>
            </a:r>
            <a:r>
              <a:rPr lang="en-US" sz="1600" b="1" dirty="0" err="1" smtClean="0"/>
              <a:t>ePRO</a:t>
            </a:r>
            <a:r>
              <a:rPr lang="en-US" sz="1600" b="1" dirty="0" smtClean="0"/>
              <a:t> (Electronic Patient-Reported Outcomes), lab data,  medical imaging,  randomization etc… to integrate with EDC</a:t>
            </a:r>
          </a:p>
          <a:p>
            <a:pPr fontAlgn="base"/>
            <a:endParaRPr lang="en-US" sz="16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Laboratory Data</a:t>
            </a:r>
            <a:endParaRPr lang="en-US" dirty="0"/>
          </a:p>
        </p:txBody>
      </p:sp>
      <p:sp>
        <p:nvSpPr>
          <p:cNvPr id="3" name="Text Placeholder 2"/>
          <p:cNvSpPr>
            <a:spLocks noGrp="1"/>
          </p:cNvSpPr>
          <p:nvPr>
            <p:ph type="body" idx="1"/>
          </p:nvPr>
        </p:nvSpPr>
        <p:spPr/>
        <p:txBody>
          <a:bodyPr/>
          <a:lstStyle/>
          <a:p>
            <a:r>
              <a:rPr lang="en-US" dirty="0" smtClean="0"/>
              <a:t>Lab data is Managed and Integrated with EDC in several ways:</a:t>
            </a:r>
          </a:p>
          <a:p>
            <a:pPr fontAlgn="base"/>
            <a:r>
              <a:rPr lang="en-US" dirty="0" smtClean="0"/>
              <a:t>In addition to information collected directly at the study site, most protocols include laboratory tests and other assessments that are conducted by centralized or external organizations. As the number of locations and stakeholders involved in collecting and consolidating protocol data increase, so does the likelihood of error.</a:t>
            </a:r>
          </a:p>
          <a:p>
            <a:pPr fontAlgn="base"/>
            <a:r>
              <a:rPr lang="en-US" dirty="0" smtClean="0"/>
              <a:t>Laboratory data has unique handling considerations compared to other types of external data. For each data point, laboratory normal ranges are provided and must match the demographics of the participant for the laboratory that completed the testing, on the date the testing was completed. Including normal ranges means there are usually four data points for each laboratory test completed: result, unit, low normal, and high normal. </a:t>
            </a:r>
          </a:p>
          <a:p>
            <a:endParaRPr lang="en-US" dirty="0" smtClean="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Stages of Clinical </a:t>
            </a:r>
            <a:r>
              <a:rPr lang="en-US" dirty="0"/>
              <a:t>Trials</a:t>
            </a:r>
            <a:endParaRPr lang="en-IN" dirty="0"/>
          </a:p>
        </p:txBody>
      </p:sp>
      <p:sp>
        <p:nvSpPr>
          <p:cNvPr id="5" name="TextBox 4"/>
          <p:cNvSpPr txBox="1"/>
          <p:nvPr/>
        </p:nvSpPr>
        <p:spPr>
          <a:xfrm>
            <a:off x="868680" y="918210"/>
            <a:ext cx="10515600" cy="5262979"/>
          </a:xfrm>
          <a:prstGeom prst="rect">
            <a:avLst/>
          </a:prstGeom>
          <a:noFill/>
        </p:spPr>
        <p:txBody>
          <a:bodyPr wrap="square" rtlCol="0">
            <a:spAutoFit/>
          </a:bodyPr>
          <a:lstStyle/>
          <a:p>
            <a:r>
              <a:rPr lang="en-US" dirty="0" smtClean="0">
                <a:solidFill>
                  <a:schemeClr val="tx1"/>
                </a:solidFill>
              </a:rPr>
              <a:t>1. </a:t>
            </a:r>
            <a:r>
              <a:rPr lang="en-US" b="1" dirty="0" smtClean="0">
                <a:solidFill>
                  <a:schemeClr val="tx1"/>
                </a:solidFill>
              </a:rPr>
              <a:t>Pre-clinical studies </a:t>
            </a:r>
            <a:r>
              <a:rPr lang="en-US" dirty="0" smtClean="0">
                <a:solidFill>
                  <a:schemeClr val="tx1"/>
                </a:solidFill>
              </a:rPr>
              <a:t>are the experiments that are conducted in the laboratory and with animals long before a new drug is ever introduced for use by humans. If these studies are promising, the drug maker usually pursues an Investigational New Drug (IND) application. The IND application allows the drug maker to conduct clinical trials of the new compound on human subjects.</a:t>
            </a:r>
          </a:p>
          <a:p>
            <a:endParaRPr lang="en-US" dirty="0" smtClean="0">
              <a:solidFill>
                <a:schemeClr val="tx1"/>
              </a:solidFill>
            </a:endParaRPr>
          </a:p>
          <a:p>
            <a:r>
              <a:rPr lang="en-US" dirty="0" smtClean="0">
                <a:solidFill>
                  <a:schemeClr val="tx1"/>
                </a:solidFill>
              </a:rPr>
              <a:t>2. </a:t>
            </a:r>
            <a:r>
              <a:rPr lang="en-US" b="1" dirty="0" smtClean="0">
                <a:solidFill>
                  <a:schemeClr val="tx1"/>
                </a:solidFill>
              </a:rPr>
              <a:t>Phase 1 trials </a:t>
            </a:r>
            <a:r>
              <a:rPr lang="en-US" dirty="0" smtClean="0">
                <a:solidFill>
                  <a:schemeClr val="tx1"/>
                </a:solidFill>
              </a:rPr>
              <a:t>are the “first in man” studies of a new drug in humans. These studies are usually carried out on small samples of subjects. The idea here is to determine the safety of the drug in a small and usually healthy volunteer study population. These studies are oftentimes very fast moving projects, because they are quick to enroll patients and the results are needed rapidly. This can be challenging for the statistical programmer, and there is little time to spare when the time frame of a phase 1 study can be weeks or months at most.</a:t>
            </a:r>
          </a:p>
          <a:p>
            <a:endParaRPr lang="en-US" dirty="0" smtClean="0">
              <a:solidFill>
                <a:schemeClr val="tx1"/>
              </a:solidFill>
            </a:endParaRPr>
          </a:p>
          <a:p>
            <a:r>
              <a:rPr lang="en-US" dirty="0" smtClean="0">
                <a:solidFill>
                  <a:schemeClr val="tx1"/>
                </a:solidFill>
              </a:rPr>
              <a:t>3. </a:t>
            </a:r>
            <a:r>
              <a:rPr lang="en-US" b="1" dirty="0" smtClean="0">
                <a:solidFill>
                  <a:schemeClr val="tx1"/>
                </a:solidFill>
              </a:rPr>
              <a:t>Phase 2 trials </a:t>
            </a:r>
            <a:r>
              <a:rPr lang="en-US" dirty="0" smtClean="0">
                <a:solidFill>
                  <a:schemeClr val="tx1"/>
                </a:solidFill>
              </a:rPr>
              <a:t>go beyond phase 1 studies in that they begin to explore and define the efficacy of a drug. Phase 2 studies have larger (100– 200 patients) study populations than phase 1 studies and are aimed at narrowing the dose range for the new medication. Safety is monitored at this stage as well, and phase 2 trials are generally conducted in the target study population. Phase 2 studies can often take a bit longer to complete because the trial timeline may be longer, with more assessments, and with more patients than phase 1 trials.</a:t>
            </a:r>
          </a:p>
          <a:p>
            <a:endParaRPr lang="en-US" dirty="0" smtClean="0">
              <a:solidFill>
                <a:schemeClr val="tx1"/>
              </a:solidFill>
            </a:endParaRPr>
          </a:p>
          <a:p>
            <a:r>
              <a:rPr lang="en-US" dirty="0" smtClean="0">
                <a:solidFill>
                  <a:schemeClr val="tx1"/>
                </a:solidFill>
              </a:rPr>
              <a:t>4. </a:t>
            </a:r>
            <a:r>
              <a:rPr lang="en-US" b="1" dirty="0" smtClean="0">
                <a:solidFill>
                  <a:schemeClr val="tx1"/>
                </a:solidFill>
              </a:rPr>
              <a:t>Phase 3 trials </a:t>
            </a:r>
            <a:r>
              <a:rPr lang="en-US" dirty="0" smtClean="0">
                <a:solidFill>
                  <a:schemeClr val="tx1"/>
                </a:solidFill>
              </a:rPr>
              <a:t>are large-scale clinical trials on populations that number in the hundreds to thousands of patients. These are the critical trials that the drug maker runs to show that its new drug is both safe and efficacious in the target study population. If the phase 3 trials are successful, they will form the keystone elements of a New Drug Application (NDA). This type of clinical trial can run for many months or many years.</a:t>
            </a:r>
          </a:p>
          <a:p>
            <a:endParaRPr lang="en-US" dirty="0" smtClean="0">
              <a:solidFill>
                <a:schemeClr val="tx1"/>
              </a:solidFill>
            </a:endParaRPr>
          </a:p>
          <a:p>
            <a:r>
              <a:rPr lang="en-US" dirty="0" smtClean="0">
                <a:solidFill>
                  <a:schemeClr val="tx1"/>
                </a:solidFill>
              </a:rPr>
              <a:t>5. </a:t>
            </a:r>
            <a:r>
              <a:rPr lang="en-US" b="1" dirty="0" smtClean="0">
                <a:solidFill>
                  <a:schemeClr val="tx1"/>
                </a:solidFill>
              </a:rPr>
              <a:t>Phase 4 trials</a:t>
            </a:r>
            <a:r>
              <a:rPr lang="en-US" dirty="0" smtClean="0">
                <a:solidFill>
                  <a:schemeClr val="tx1"/>
                </a:solidFill>
              </a:rPr>
              <a:t>, or post-marketing trials, are usually conducted to monitor the long-term safety of a new drug after the drug is already available to consumers. Phase 4 trials can run for years, and they tend to have a lessened sense of urgency than you would see from the earlier phase trials.</a:t>
            </a:r>
          </a:p>
        </p:txBody>
      </p:sp>
    </p:spTree>
    <p:extLst>
      <p:ext uri="{BB962C8B-B14F-4D97-AF65-F5344CB8AC3E}">
        <p14:creationId xmlns="" xmlns:p14="http://schemas.microsoft.com/office/powerpoint/2010/main" val="6927338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Laboratory Data </a:t>
            </a:r>
            <a:r>
              <a:rPr lang="en-US" dirty="0" err="1" smtClean="0"/>
              <a:t>Contd</a:t>
            </a:r>
            <a:r>
              <a:rPr lang="en-US" dirty="0" smtClean="0"/>
              <a:t>….</a:t>
            </a:r>
            <a:endParaRPr lang="en-US" dirty="0"/>
          </a:p>
        </p:txBody>
      </p:sp>
      <p:sp>
        <p:nvSpPr>
          <p:cNvPr id="3" name="Text Placeholder 2"/>
          <p:cNvSpPr>
            <a:spLocks noGrp="1"/>
          </p:cNvSpPr>
          <p:nvPr>
            <p:ph type="body" idx="1"/>
          </p:nvPr>
        </p:nvSpPr>
        <p:spPr/>
        <p:txBody>
          <a:bodyPr/>
          <a:lstStyle/>
          <a:p>
            <a:pPr fontAlgn="base"/>
            <a:r>
              <a:rPr lang="en-US" sz="2000" dirty="0" smtClean="0"/>
              <a:t>In addition, you may need to capture clinical significance for out of range tests.</a:t>
            </a:r>
          </a:p>
          <a:p>
            <a:pPr fontAlgn="base"/>
            <a:r>
              <a:rPr lang="en-US" sz="2000" dirty="0" smtClean="0"/>
              <a:t>There are several methods of handling laboratory data for a protocol. Each method brings opportunities and obstacles to each stakeholder, depending on the traits of the protocol and differences in site operations.</a:t>
            </a:r>
          </a:p>
          <a:p>
            <a:r>
              <a:rPr lang="en-US" sz="2000" dirty="0" smtClean="0"/>
              <a:t>1. Maintain Lab Data Electronically and External to the EDC System</a:t>
            </a:r>
          </a:p>
          <a:p>
            <a:r>
              <a:rPr lang="en-US" sz="2000" dirty="0" smtClean="0"/>
              <a:t>2. Upload Electronic Lab Results into the EDC System</a:t>
            </a:r>
          </a:p>
          <a:p>
            <a:r>
              <a:rPr lang="en-US" sz="2000" dirty="0" smtClean="0"/>
              <a:t>3. Require Users to Enter Lab Results into the EDC</a:t>
            </a:r>
          </a:p>
          <a:p>
            <a:r>
              <a:rPr lang="en-US" sz="2000" dirty="0" smtClean="0"/>
              <a:t>4. Full lab entry within the EDC</a:t>
            </a:r>
          </a:p>
          <a:p>
            <a:endParaRPr lang="en-US" sz="2000" dirty="0" smtClean="0"/>
          </a:p>
          <a:p>
            <a:pPr fontAlgn="base"/>
            <a:endParaRPr lang="en-US" dirty="0" smtClean="0"/>
          </a:p>
          <a:p>
            <a:endParaRPr lang="en-US" dirty="0"/>
          </a:p>
        </p:txBody>
      </p:sp>
      <p:pic>
        <p:nvPicPr>
          <p:cNvPr id="10242" name="Picture 2"/>
          <p:cNvPicPr>
            <a:picLocks noChangeAspect="1" noChangeArrowheads="1"/>
          </p:cNvPicPr>
          <p:nvPr/>
        </p:nvPicPr>
        <p:blipFill>
          <a:blip r:embed="rId2"/>
          <a:srcRect/>
          <a:stretch>
            <a:fillRect/>
          </a:stretch>
        </p:blipFill>
        <p:spPr bwMode="auto">
          <a:xfrm>
            <a:off x="4384986" y="4251960"/>
            <a:ext cx="3646494" cy="2123123"/>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Laboratory Data </a:t>
            </a:r>
            <a:r>
              <a:rPr lang="en-US" dirty="0" err="1" smtClean="0"/>
              <a:t>Contd</a:t>
            </a:r>
            <a:r>
              <a:rPr lang="en-US" dirty="0" smtClean="0"/>
              <a:t>….</a:t>
            </a:r>
            <a:endParaRPr lang="en-US" dirty="0"/>
          </a:p>
        </p:txBody>
      </p:sp>
      <p:sp>
        <p:nvSpPr>
          <p:cNvPr id="3" name="Text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1026" name="Picture 2"/>
          <p:cNvPicPr>
            <a:picLocks noChangeAspect="1" noChangeArrowheads="1"/>
          </p:cNvPicPr>
          <p:nvPr/>
        </p:nvPicPr>
        <p:blipFill>
          <a:blip r:embed="rId2"/>
          <a:srcRect/>
          <a:stretch>
            <a:fillRect/>
          </a:stretch>
        </p:blipFill>
        <p:spPr bwMode="auto">
          <a:xfrm>
            <a:off x="2338403" y="1402080"/>
            <a:ext cx="7752661" cy="46434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ETMF</a:t>
            </a:r>
            <a:endParaRPr lang="en-US" dirty="0"/>
          </a:p>
        </p:txBody>
      </p:sp>
      <p:sp>
        <p:nvSpPr>
          <p:cNvPr id="3" name="Text Placeholder 2"/>
          <p:cNvSpPr>
            <a:spLocks noGrp="1"/>
          </p:cNvSpPr>
          <p:nvPr>
            <p:ph type="body" idx="1"/>
          </p:nvPr>
        </p:nvSpPr>
        <p:spPr/>
        <p:txBody>
          <a:bodyPr/>
          <a:lstStyle/>
          <a:p>
            <a:pPr fontAlgn="base"/>
            <a:r>
              <a:rPr lang="en-US" dirty="0" smtClean="0"/>
              <a:t>An electronic master file or </a:t>
            </a:r>
            <a:r>
              <a:rPr lang="en-US" dirty="0" err="1" smtClean="0"/>
              <a:t>eTMF</a:t>
            </a:r>
            <a:r>
              <a:rPr lang="en-US" dirty="0" smtClean="0"/>
              <a:t> is a Trial Master File in electronic or digital format. It is a way of digitally capturing, managing, sharing and storing those essential documents and content from a clinical trial.</a:t>
            </a:r>
          </a:p>
          <a:p>
            <a:pPr fontAlgn="base"/>
            <a:r>
              <a:rPr lang="en-US" b="1" dirty="0" smtClean="0"/>
              <a:t>To understand further, let’s first describe what a Trial Master File or TMF is. </a:t>
            </a:r>
            <a:r>
              <a:rPr lang="en-US" dirty="0" smtClean="0"/>
              <a:t>Every organization, typically a pharmaceutical company or a biotech company, involved in a regulated clinical trial must comply with government regulatory requirements surrounding those clinical trials. One of the key criteria to fulfill regulatory compliance is to maintain and store certain essential documents related to that clinical trial. Essentially, a Trial Master File is a set of essential documents and content that shows how a clinical trial was conducted, managed and followed regulatory requirements. </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ETMF</a:t>
            </a:r>
            <a:endParaRPr lang="en-US" dirty="0"/>
          </a:p>
        </p:txBody>
      </p:sp>
      <p:sp>
        <p:nvSpPr>
          <p:cNvPr id="3" name="Text Placeholder 2"/>
          <p:cNvSpPr>
            <a:spLocks noGrp="1"/>
          </p:cNvSpPr>
          <p:nvPr>
            <p:ph type="body" idx="1"/>
          </p:nvPr>
        </p:nvSpPr>
        <p:spPr/>
        <p:txBody>
          <a:bodyPr/>
          <a:lstStyle/>
          <a:p>
            <a:pPr fontAlgn="base"/>
            <a:r>
              <a:rPr lang="en-US" dirty="0" smtClean="0"/>
              <a:t>These essential documents allow for the evaluation of the conduct and quality of the clinical trial.</a:t>
            </a:r>
          </a:p>
          <a:p>
            <a:pPr fontAlgn="base"/>
            <a:r>
              <a:rPr lang="en-US" dirty="0" smtClean="0">
                <a:hlinkClick r:id="rId2"/>
              </a:rPr>
              <a:t>Wikipedia</a:t>
            </a:r>
            <a:r>
              <a:rPr lang="en-US" dirty="0" smtClean="0"/>
              <a:t> describes it further, “a trial master file contains essential documents for a clinical trial that may be subject to regulatory agency oversight. In order to comply with government regulatory requirements pertinent to clinical trials, every organization involved in clinical trials must maintain and store certain documents, images and content related to the clinical trial. Depending on the regulatory jurisdiction, this information may be stored in the </a:t>
            </a:r>
            <a:r>
              <a:rPr lang="en-US" b="1" dirty="0" smtClean="0"/>
              <a:t>trial master file</a:t>
            </a:r>
            <a:r>
              <a:rPr lang="en-US" dirty="0" smtClean="0"/>
              <a:t> or </a:t>
            </a:r>
            <a:r>
              <a:rPr lang="en-US" b="1" dirty="0" smtClean="0"/>
              <a:t>TMF</a:t>
            </a:r>
            <a:r>
              <a:rPr lang="en-US" dirty="0" smtClean="0"/>
              <a:t>.”</a:t>
            </a:r>
          </a:p>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ETMF</a:t>
            </a:r>
            <a:endParaRPr lang="en-US" dirty="0"/>
          </a:p>
        </p:txBody>
      </p:sp>
      <p:sp>
        <p:nvSpPr>
          <p:cNvPr id="3" name="Text Placeholder 2"/>
          <p:cNvSpPr>
            <a:spLocks noGrp="1"/>
          </p:cNvSpPr>
          <p:nvPr>
            <p:ph type="body" idx="1"/>
          </p:nvPr>
        </p:nvSpPr>
        <p:spPr/>
        <p:txBody>
          <a:bodyPr/>
          <a:lstStyle/>
          <a:p>
            <a:pPr fontAlgn="base"/>
            <a:r>
              <a:rPr lang="en-US" sz="1800" dirty="0" smtClean="0"/>
              <a:t>Capturing and managing clinical trial documents through paper-based or network-folder TMFs can be time-consuming, difficult to manage, and may produce costly errors that put your clinical trials at risk. Adopting an </a:t>
            </a:r>
            <a:r>
              <a:rPr lang="en-US" sz="1800" dirty="0" err="1" smtClean="0"/>
              <a:t>eTMF</a:t>
            </a:r>
            <a:r>
              <a:rPr lang="en-US" sz="1800" dirty="0" smtClean="0"/>
              <a:t> allows for real-time oversight and management of documents to ensure compliance and audit readiness throughout the trial. Some key benefits include:</a:t>
            </a:r>
          </a:p>
          <a:p>
            <a:pPr fontAlgn="base"/>
            <a:r>
              <a:rPr lang="en-US" sz="1800" dirty="0" smtClean="0"/>
              <a:t>Access, approve, share and manage clinical documents anytime from a web-based application</a:t>
            </a:r>
          </a:p>
          <a:p>
            <a:pPr fontAlgn="base"/>
            <a:r>
              <a:rPr lang="en-US" sz="1800" dirty="0" smtClean="0"/>
              <a:t>Improved quality of the TMF: digital solutions make fewer errors than manual/paper processes</a:t>
            </a:r>
          </a:p>
          <a:p>
            <a:pPr fontAlgn="base"/>
            <a:r>
              <a:rPr lang="en-US" sz="1800" dirty="0" smtClean="0"/>
              <a:t>Improves efficiency during the conduct of a trial</a:t>
            </a:r>
          </a:p>
          <a:p>
            <a:pPr fontAlgn="base"/>
            <a:r>
              <a:rPr lang="en-US" sz="1800" dirty="0" smtClean="0"/>
              <a:t>Reduce regulatory risk: documents/reports can be audit ready far quicker than paper systems</a:t>
            </a:r>
          </a:p>
          <a:p>
            <a:pPr fontAlgn="base"/>
            <a:r>
              <a:rPr lang="en-US" sz="1800" dirty="0" smtClean="0"/>
              <a:t>Shorter trial start-up and close-out time</a:t>
            </a:r>
          </a:p>
          <a:p>
            <a:pPr fontAlgn="base"/>
            <a:r>
              <a:rPr lang="en-US" sz="1800" dirty="0" smtClean="0"/>
              <a:t>Faster document searching and retrieval</a:t>
            </a:r>
          </a:p>
          <a:p>
            <a:pPr fontAlgn="base"/>
            <a:r>
              <a:rPr lang="en-US" sz="1800" dirty="0" smtClean="0"/>
              <a:t>Cost savings from increased filing efficiency, reducing paper and labor usage</a:t>
            </a:r>
          </a:p>
          <a:p>
            <a:endParaRPr lang="en-US" sz="18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Documents present in ETMF before Trial as per ICH E6</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3642360" y="1159744"/>
            <a:ext cx="6286500" cy="287028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691589" y="3945811"/>
            <a:ext cx="6214411" cy="2576909"/>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present in ETMF before Trial as per ICH E6</a:t>
            </a:r>
            <a:endParaRPr lang="en-US" dirty="0"/>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3318932" y="914399"/>
            <a:ext cx="6095577" cy="249364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343425" y="3337560"/>
            <a:ext cx="6068228" cy="2767964"/>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present in ETMF before Trial as per ICH E6</a:t>
            </a:r>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3509866" y="1386839"/>
            <a:ext cx="5439823" cy="307276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505200" y="4428990"/>
            <a:ext cx="5453292" cy="152985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present in ETMF before Trial as per ICH E6</a:t>
            </a:r>
            <a:endParaRPr lang="en-US" dirty="0"/>
          </a:p>
        </p:txBody>
      </p:sp>
      <p:sp>
        <p:nvSpPr>
          <p:cNvPr id="3" name="Text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4098" name="Picture 2"/>
          <p:cNvPicPr>
            <a:picLocks noChangeAspect="1" noChangeArrowheads="1"/>
          </p:cNvPicPr>
          <p:nvPr/>
        </p:nvPicPr>
        <p:blipFill>
          <a:blip r:embed="rId2"/>
          <a:srcRect/>
          <a:stretch>
            <a:fillRect/>
          </a:stretch>
        </p:blipFill>
        <p:spPr bwMode="auto">
          <a:xfrm>
            <a:off x="2583180" y="1282065"/>
            <a:ext cx="7086600" cy="219075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present in ETMF during Trial as per ICH E6</a:t>
            </a:r>
            <a:endParaRPr lang="en-US" dirty="0"/>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3901440" y="1080003"/>
            <a:ext cx="5878830" cy="228708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3916679" y="3316979"/>
            <a:ext cx="5850255" cy="316954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6d33df7961_0_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Phases of Clinical Trials</a:t>
            </a:r>
            <a:endParaRPr/>
          </a:p>
        </p:txBody>
      </p:sp>
      <p:graphicFrame>
        <p:nvGraphicFramePr>
          <p:cNvPr id="7" name="Google Shape;215;g6d33df7961_0_20"/>
          <p:cNvGraphicFramePr/>
          <p:nvPr>
            <p:extLst>
              <p:ext uri="{D42A27DB-BD31-4B8C-83A1-F6EECF244321}">
                <p14:modId xmlns="" xmlns:p14="http://schemas.microsoft.com/office/powerpoint/2010/main" val="2962178556"/>
              </p:ext>
            </p:extLst>
          </p:nvPr>
        </p:nvGraphicFramePr>
        <p:xfrm>
          <a:off x="198120" y="1005839"/>
          <a:ext cx="11430001" cy="5455922"/>
        </p:xfrm>
        <a:graphic>
          <a:graphicData uri="http://schemas.openxmlformats.org/drawingml/2006/table">
            <a:tbl>
              <a:tblPr>
                <a:noFill/>
                <a:tableStyleId>{418DE614-4623-43F9-94C0-23AABE83E26C}</a:tableStyleId>
              </a:tblPr>
              <a:tblGrid>
                <a:gridCol w="868680"/>
                <a:gridCol w="4160520"/>
                <a:gridCol w="1752600"/>
                <a:gridCol w="1332895"/>
                <a:gridCol w="3315306"/>
              </a:tblGrid>
              <a:tr h="763426">
                <a:tc>
                  <a:txBody>
                    <a:bodyPr/>
                    <a:lstStyle/>
                    <a:p>
                      <a:pPr marL="0" lvl="0" indent="0" algn="l" rtl="0">
                        <a:spcBef>
                          <a:spcPts val="0"/>
                        </a:spcBef>
                        <a:spcAft>
                          <a:spcPts val="0"/>
                        </a:spcAft>
                        <a:buNone/>
                      </a:pPr>
                      <a:r>
                        <a:rPr lang="en-US" sz="1600" b="1" dirty="0">
                          <a:latin typeface="Roboto Slab" panose="020B0604020202020204" charset="0"/>
                          <a:ea typeface="Roboto Slab" panose="020B0604020202020204" charset="0"/>
                        </a:rPr>
                        <a:t>Phase</a:t>
                      </a:r>
                      <a:endParaRPr sz="1600" b="1" dirty="0">
                        <a:latin typeface="Roboto Slab" panose="020B0604020202020204" charset="0"/>
                        <a:ea typeface="Roboto Slab" panose="020B0604020202020204" charset="0"/>
                      </a:endParaRPr>
                    </a:p>
                  </a:txBody>
                  <a:tcPr marL="91425" marR="91425" marT="91425" marB="91425">
                    <a:solidFill>
                      <a:srgbClr val="999999"/>
                    </a:solidFill>
                  </a:tcPr>
                </a:tc>
                <a:tc>
                  <a:txBody>
                    <a:bodyPr/>
                    <a:lstStyle/>
                    <a:p>
                      <a:pPr marL="0" lvl="0" indent="0" algn="l" rtl="0">
                        <a:spcBef>
                          <a:spcPts val="0"/>
                        </a:spcBef>
                        <a:spcAft>
                          <a:spcPts val="0"/>
                        </a:spcAft>
                        <a:buNone/>
                      </a:pPr>
                      <a:r>
                        <a:rPr lang="en-US" sz="1600" b="1" dirty="0">
                          <a:latin typeface="Roboto Slab" panose="020B0604020202020204" charset="0"/>
                          <a:ea typeface="Roboto Slab" panose="020B0604020202020204" charset="0"/>
                        </a:rPr>
                        <a:t>Objective</a:t>
                      </a:r>
                      <a:endParaRPr sz="1600" b="1" dirty="0">
                        <a:latin typeface="Roboto Slab" panose="020B0604020202020204" charset="0"/>
                        <a:ea typeface="Roboto Slab" panose="020B0604020202020204" charset="0"/>
                      </a:endParaRPr>
                    </a:p>
                  </a:txBody>
                  <a:tcPr marL="91425" marR="91425" marT="91425" marB="91425">
                    <a:solidFill>
                      <a:srgbClr val="999999"/>
                    </a:solidFill>
                  </a:tcPr>
                </a:tc>
                <a:tc>
                  <a:txBody>
                    <a:bodyPr/>
                    <a:lstStyle/>
                    <a:p>
                      <a:pPr marL="0" lvl="0" indent="0" algn="l" rtl="0">
                        <a:spcBef>
                          <a:spcPts val="0"/>
                        </a:spcBef>
                        <a:spcAft>
                          <a:spcPts val="0"/>
                        </a:spcAft>
                        <a:buNone/>
                      </a:pPr>
                      <a:r>
                        <a:rPr lang="en-US" sz="1600" b="1" dirty="0">
                          <a:latin typeface="Roboto Slab" panose="020B0604020202020204" charset="0"/>
                          <a:ea typeface="Roboto Slab" panose="020B0604020202020204" charset="0"/>
                        </a:rPr>
                        <a:t># Volunteers</a:t>
                      </a:r>
                      <a:endParaRPr sz="1600" b="1" dirty="0">
                        <a:latin typeface="Roboto Slab" panose="020B0604020202020204" charset="0"/>
                        <a:ea typeface="Roboto Slab" panose="020B0604020202020204" charset="0"/>
                      </a:endParaRPr>
                    </a:p>
                  </a:txBody>
                  <a:tcPr marL="91425" marR="91425" marT="91425" marB="91425">
                    <a:solidFill>
                      <a:srgbClr val="999999"/>
                    </a:solidFill>
                  </a:tcPr>
                </a:tc>
                <a:tc>
                  <a:txBody>
                    <a:bodyPr/>
                    <a:lstStyle/>
                    <a:p>
                      <a:pPr marL="0" lvl="0" indent="0" algn="l" rtl="0">
                        <a:spcBef>
                          <a:spcPts val="0"/>
                        </a:spcBef>
                        <a:spcAft>
                          <a:spcPts val="0"/>
                        </a:spcAft>
                        <a:buNone/>
                      </a:pPr>
                      <a:r>
                        <a:rPr lang="en-US" sz="1600" b="1" dirty="0">
                          <a:latin typeface="Roboto Slab" panose="020B0604020202020204" charset="0"/>
                          <a:ea typeface="Roboto Slab" panose="020B0604020202020204" charset="0"/>
                        </a:rPr>
                        <a:t>Duration</a:t>
                      </a:r>
                      <a:endParaRPr sz="1600" b="1" dirty="0">
                        <a:latin typeface="Roboto Slab" panose="020B0604020202020204" charset="0"/>
                        <a:ea typeface="Roboto Slab" panose="020B0604020202020204" charset="0"/>
                      </a:endParaRPr>
                    </a:p>
                  </a:txBody>
                  <a:tcPr marL="91425" marR="91425" marT="91425" marB="91425">
                    <a:solidFill>
                      <a:srgbClr val="999999"/>
                    </a:solidFill>
                  </a:tcPr>
                </a:tc>
                <a:tc>
                  <a:txBody>
                    <a:bodyPr/>
                    <a:lstStyle/>
                    <a:p>
                      <a:pPr marL="0" lvl="0" indent="0" algn="l" rtl="0">
                        <a:spcBef>
                          <a:spcPts val="0"/>
                        </a:spcBef>
                        <a:spcAft>
                          <a:spcPts val="0"/>
                        </a:spcAft>
                        <a:buNone/>
                      </a:pPr>
                      <a:r>
                        <a:rPr lang="en-US" sz="1600" b="1" dirty="0">
                          <a:latin typeface="Roboto Slab" panose="020B0604020202020204" charset="0"/>
                          <a:ea typeface="Roboto Slab" panose="020B0604020202020204" charset="0"/>
                        </a:rPr>
                        <a:t>Success rate(</a:t>
                      </a:r>
                      <a:r>
                        <a:rPr lang="en-US" sz="1600" b="1" dirty="0" err="1">
                          <a:latin typeface="Roboto Slab" panose="020B0604020202020204" charset="0"/>
                          <a:ea typeface="Roboto Slab" panose="020B0604020202020204" charset="0"/>
                        </a:rPr>
                        <a:t>approx</a:t>
                      </a:r>
                      <a:r>
                        <a:rPr lang="en-US" sz="1600" b="1" dirty="0">
                          <a:latin typeface="Roboto Slab" panose="020B0604020202020204" charset="0"/>
                          <a:ea typeface="Roboto Slab" panose="020B0604020202020204" charset="0"/>
                        </a:rPr>
                        <a:t>)</a:t>
                      </a:r>
                      <a:endParaRPr sz="1600" b="1" dirty="0">
                        <a:latin typeface="Roboto Slab" panose="020B0604020202020204" charset="0"/>
                        <a:ea typeface="Roboto Slab" panose="020B0604020202020204" charset="0"/>
                      </a:endParaRPr>
                    </a:p>
                  </a:txBody>
                  <a:tcPr marL="91425" marR="91425" marT="91425" marB="91425">
                    <a:solidFill>
                      <a:srgbClr val="999999"/>
                    </a:solidFill>
                  </a:tcPr>
                </a:tc>
              </a:tr>
              <a:tr h="1186208">
                <a:tc>
                  <a:txBody>
                    <a:bodyPr/>
                    <a:lstStyle/>
                    <a:p>
                      <a:pPr marL="0" lvl="0" indent="0" algn="l" rtl="0">
                        <a:spcBef>
                          <a:spcPts val="0"/>
                        </a:spcBef>
                        <a:spcAft>
                          <a:spcPts val="0"/>
                        </a:spcAft>
                        <a:buNone/>
                      </a:pPr>
                      <a:r>
                        <a:rPr lang="en-US" sz="1600" b="1" dirty="0">
                          <a:latin typeface="Roboto Slab" panose="020B0604020202020204" charset="0"/>
                          <a:ea typeface="Roboto Slab" panose="020B0604020202020204" charset="0"/>
                        </a:rPr>
                        <a:t>I</a:t>
                      </a:r>
                      <a:endParaRPr sz="1600" b="1" dirty="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a:latin typeface="Roboto Slab" panose="020B0604020202020204" charset="0"/>
                          <a:ea typeface="Roboto Slab" panose="020B0604020202020204" charset="0"/>
                        </a:rPr>
                        <a:t>Evaluates Safety</a:t>
                      </a:r>
                      <a:endParaRPr sz="1600" dirty="0">
                        <a:latin typeface="Roboto Slab" panose="020B0604020202020204" charset="0"/>
                        <a:ea typeface="Roboto Slab" panose="020B0604020202020204" charset="0"/>
                      </a:endParaRPr>
                    </a:p>
                    <a:p>
                      <a:pPr marL="0" lvl="0" indent="0" algn="l" rtl="0">
                        <a:spcBef>
                          <a:spcPts val="0"/>
                        </a:spcBef>
                        <a:spcAft>
                          <a:spcPts val="0"/>
                        </a:spcAft>
                        <a:buNone/>
                      </a:pPr>
                      <a:r>
                        <a:rPr lang="en-US" sz="1600" dirty="0">
                          <a:latin typeface="Roboto Slab" panose="020B0604020202020204" charset="0"/>
                          <a:ea typeface="Roboto Slab" panose="020B0604020202020204" charset="0"/>
                        </a:rPr>
                        <a:t>Determine Safe Dosage</a:t>
                      </a:r>
                      <a:endParaRPr sz="1600" dirty="0">
                        <a:latin typeface="Roboto Slab" panose="020B0604020202020204" charset="0"/>
                        <a:ea typeface="Roboto Slab" panose="020B0604020202020204" charset="0"/>
                      </a:endParaRPr>
                    </a:p>
                    <a:p>
                      <a:pPr marL="0" lvl="0" indent="0" algn="l" rtl="0">
                        <a:spcBef>
                          <a:spcPts val="0"/>
                        </a:spcBef>
                        <a:spcAft>
                          <a:spcPts val="0"/>
                        </a:spcAft>
                        <a:buNone/>
                      </a:pPr>
                      <a:r>
                        <a:rPr lang="en-US" sz="1600" dirty="0">
                          <a:latin typeface="Roboto Slab" panose="020B0604020202020204" charset="0"/>
                          <a:ea typeface="Roboto Slab" panose="020B0604020202020204" charset="0"/>
                        </a:rPr>
                        <a:t>Identify Side Effects on healthy volunteers</a:t>
                      </a:r>
                      <a:endParaRPr sz="1600" dirty="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a:latin typeface="Roboto Slab" panose="020B0604020202020204" charset="0"/>
                          <a:ea typeface="Roboto Slab" panose="020B0604020202020204" charset="0"/>
                        </a:rPr>
                        <a:t>20-100</a:t>
                      </a:r>
                      <a:endParaRPr sz="160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a:latin typeface="Roboto Slab" panose="020B0604020202020204" charset="0"/>
                          <a:ea typeface="Roboto Slab" panose="020B0604020202020204" charset="0"/>
                        </a:rPr>
                        <a:t>Several Months</a:t>
                      </a:r>
                      <a:endParaRPr sz="1600">
                        <a:latin typeface="Roboto Slab" panose="020B0604020202020204" charset="0"/>
                        <a:ea typeface="Roboto Slab" panose="020B0604020202020204" charset="0"/>
                      </a:endParaRPr>
                    </a:p>
                  </a:txBody>
                  <a:tcPr marL="91425" marR="91425" marT="91425" marB="91425"/>
                </a:tc>
                <a:tc>
                  <a:txBody>
                    <a:bodyPr/>
                    <a:lstStyle/>
                    <a:p>
                      <a:pPr marL="0" lvl="0" indent="0" algn="r" rtl="0">
                        <a:lnSpc>
                          <a:spcPct val="115000"/>
                        </a:lnSpc>
                        <a:spcBef>
                          <a:spcPts val="0"/>
                        </a:spcBef>
                        <a:spcAft>
                          <a:spcPts val="0"/>
                        </a:spcAft>
                        <a:buNone/>
                      </a:pPr>
                      <a:r>
                        <a:rPr lang="en-US" sz="1600" dirty="0">
                          <a:latin typeface="Roboto Slab" panose="020B0604020202020204" charset="0"/>
                          <a:ea typeface="Roboto Slab" panose="020B0604020202020204" charset="0"/>
                        </a:rPr>
                        <a:t>70%</a:t>
                      </a:r>
                      <a:endParaRPr sz="1600" dirty="0">
                        <a:latin typeface="Roboto Slab" panose="020B0604020202020204" charset="0"/>
                        <a:ea typeface="Roboto Slab" panose="020B0604020202020204" charset="0"/>
                      </a:endParaRPr>
                    </a:p>
                  </a:txBody>
                  <a:tcPr marL="91425" marR="91425" marT="91425" marB="91425"/>
                </a:tc>
              </a:tr>
              <a:tr h="932014">
                <a:tc>
                  <a:txBody>
                    <a:bodyPr/>
                    <a:lstStyle/>
                    <a:p>
                      <a:pPr marL="0" lvl="0" indent="0" algn="l" rtl="0">
                        <a:spcBef>
                          <a:spcPts val="0"/>
                        </a:spcBef>
                        <a:spcAft>
                          <a:spcPts val="0"/>
                        </a:spcAft>
                        <a:buNone/>
                      </a:pPr>
                      <a:r>
                        <a:rPr lang="en-US" sz="1600" b="1" dirty="0">
                          <a:latin typeface="Roboto Slab" panose="020B0604020202020204" charset="0"/>
                          <a:ea typeface="Roboto Slab" panose="020B0604020202020204" charset="0"/>
                        </a:rPr>
                        <a:t>II</a:t>
                      </a:r>
                      <a:endParaRPr sz="1600" b="1" dirty="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a:latin typeface="Roboto Slab" panose="020B0604020202020204" charset="0"/>
                          <a:ea typeface="Roboto Slab" panose="020B0604020202020204" charset="0"/>
                        </a:rPr>
                        <a:t>Test effectiveness</a:t>
                      </a:r>
                      <a:endParaRPr sz="1600">
                        <a:latin typeface="Roboto Slab" panose="020B0604020202020204" charset="0"/>
                        <a:ea typeface="Roboto Slab" panose="020B0604020202020204" charset="0"/>
                      </a:endParaRPr>
                    </a:p>
                    <a:p>
                      <a:pPr marL="0" lvl="0" indent="0" algn="l" rtl="0">
                        <a:spcBef>
                          <a:spcPts val="0"/>
                        </a:spcBef>
                        <a:spcAft>
                          <a:spcPts val="0"/>
                        </a:spcAft>
                        <a:buNone/>
                      </a:pPr>
                      <a:r>
                        <a:rPr lang="en-US" sz="1600" dirty="0">
                          <a:latin typeface="Roboto Slab" panose="020B0604020202020204" charset="0"/>
                          <a:ea typeface="Roboto Slab" panose="020B0604020202020204" charset="0"/>
                        </a:rPr>
                        <a:t>Further Safety Evaluation</a:t>
                      </a:r>
                      <a:endParaRPr sz="160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a:latin typeface="Roboto Slab" panose="020B0604020202020204" charset="0"/>
                          <a:ea typeface="Roboto Slab" panose="020B0604020202020204" charset="0"/>
                        </a:rPr>
                        <a:t>100-1000</a:t>
                      </a:r>
                      <a:endParaRPr sz="1600" dirty="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a:latin typeface="Roboto Slab" panose="020B0604020202020204" charset="0"/>
                          <a:ea typeface="Roboto Slab" panose="020B0604020202020204" charset="0"/>
                        </a:rPr>
                        <a:t>Several Months to 2 Years</a:t>
                      </a:r>
                      <a:endParaRPr sz="1600">
                        <a:latin typeface="Roboto Slab" panose="020B0604020202020204" charset="0"/>
                        <a:ea typeface="Roboto Slab" panose="020B0604020202020204" charset="0"/>
                      </a:endParaRPr>
                    </a:p>
                  </a:txBody>
                  <a:tcPr marL="91425" marR="91425" marT="91425" marB="91425"/>
                </a:tc>
                <a:tc>
                  <a:txBody>
                    <a:bodyPr/>
                    <a:lstStyle/>
                    <a:p>
                      <a:pPr marL="0" lvl="0" indent="0" algn="r" rtl="0">
                        <a:lnSpc>
                          <a:spcPct val="115000"/>
                        </a:lnSpc>
                        <a:spcBef>
                          <a:spcPts val="0"/>
                        </a:spcBef>
                        <a:spcAft>
                          <a:spcPts val="0"/>
                        </a:spcAft>
                        <a:buNone/>
                      </a:pPr>
                      <a:r>
                        <a:rPr lang="en-US" sz="1600" dirty="0">
                          <a:latin typeface="Roboto Slab" panose="020B0604020202020204" charset="0"/>
                          <a:ea typeface="Roboto Slab" panose="020B0604020202020204" charset="0"/>
                        </a:rPr>
                        <a:t>33%</a:t>
                      </a:r>
                      <a:endParaRPr sz="1600" dirty="0">
                        <a:latin typeface="Roboto Slab" panose="020B0604020202020204" charset="0"/>
                        <a:ea typeface="Roboto Slab" panose="020B0604020202020204" charset="0"/>
                      </a:endParaRPr>
                    </a:p>
                  </a:txBody>
                  <a:tcPr marL="91425" marR="91425" marT="91425" marB="91425"/>
                </a:tc>
              </a:tr>
              <a:tr h="1186208">
                <a:tc>
                  <a:txBody>
                    <a:bodyPr/>
                    <a:lstStyle/>
                    <a:p>
                      <a:pPr marL="0" lvl="0" indent="0" algn="l" rtl="0">
                        <a:spcBef>
                          <a:spcPts val="0"/>
                        </a:spcBef>
                        <a:spcAft>
                          <a:spcPts val="0"/>
                        </a:spcAft>
                        <a:buNone/>
                      </a:pPr>
                      <a:r>
                        <a:rPr lang="en-US" sz="1600" b="1" dirty="0">
                          <a:latin typeface="Roboto Slab" panose="020B0604020202020204" charset="0"/>
                          <a:ea typeface="Roboto Slab" panose="020B0604020202020204" charset="0"/>
                        </a:rPr>
                        <a:t>III</a:t>
                      </a:r>
                      <a:endParaRPr sz="1600" b="1" dirty="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a:latin typeface="Roboto Slab" panose="020B0604020202020204" charset="0"/>
                          <a:ea typeface="Roboto Slab" panose="020B0604020202020204" charset="0"/>
                        </a:rPr>
                        <a:t>Confirm Effectiveness</a:t>
                      </a:r>
                      <a:endParaRPr sz="1600">
                        <a:latin typeface="Roboto Slab" panose="020B0604020202020204" charset="0"/>
                        <a:ea typeface="Roboto Slab" panose="020B0604020202020204" charset="0"/>
                      </a:endParaRPr>
                    </a:p>
                    <a:p>
                      <a:pPr marL="0" lvl="0" indent="0" algn="l" rtl="0">
                        <a:spcBef>
                          <a:spcPts val="0"/>
                        </a:spcBef>
                        <a:spcAft>
                          <a:spcPts val="0"/>
                        </a:spcAft>
                        <a:buNone/>
                      </a:pPr>
                      <a:r>
                        <a:rPr lang="en-US" sz="1600" dirty="0">
                          <a:latin typeface="Roboto Slab" panose="020B0604020202020204" charset="0"/>
                          <a:ea typeface="Roboto Slab" panose="020B0604020202020204" charset="0"/>
                        </a:rPr>
                        <a:t>Monitor Side Effects</a:t>
                      </a:r>
                      <a:endParaRPr sz="1600">
                        <a:latin typeface="Roboto Slab" panose="020B0604020202020204" charset="0"/>
                        <a:ea typeface="Roboto Slab" panose="020B0604020202020204" charset="0"/>
                      </a:endParaRPr>
                    </a:p>
                    <a:p>
                      <a:pPr marL="0" lvl="0" indent="0" algn="l" rtl="0">
                        <a:spcBef>
                          <a:spcPts val="0"/>
                        </a:spcBef>
                        <a:spcAft>
                          <a:spcPts val="0"/>
                        </a:spcAft>
                        <a:buNone/>
                      </a:pPr>
                      <a:r>
                        <a:rPr lang="en-US" sz="1600" dirty="0">
                          <a:latin typeface="Roboto Slab" panose="020B0604020202020204" charset="0"/>
                          <a:ea typeface="Roboto Slab" panose="020B0604020202020204" charset="0"/>
                        </a:rPr>
                        <a:t>Risk assessment</a:t>
                      </a:r>
                      <a:endParaRPr sz="1600">
                        <a:latin typeface="Roboto Slab" panose="020B0604020202020204" charset="0"/>
                        <a:ea typeface="Roboto Slab" panose="020B0604020202020204" charset="0"/>
                      </a:endParaRPr>
                    </a:p>
                    <a:p>
                      <a:pPr marL="0" lvl="0" indent="0" algn="l" rtl="0">
                        <a:spcBef>
                          <a:spcPts val="0"/>
                        </a:spcBef>
                        <a:spcAft>
                          <a:spcPts val="0"/>
                        </a:spcAft>
                        <a:buNone/>
                      </a:pPr>
                      <a:r>
                        <a:rPr lang="en-US" sz="1600" dirty="0">
                          <a:latin typeface="Roboto Slab" panose="020B0604020202020204" charset="0"/>
                          <a:ea typeface="Roboto Slab" panose="020B0604020202020204" charset="0"/>
                        </a:rPr>
                        <a:t>Collect data for analysis</a:t>
                      </a:r>
                      <a:endParaRPr sz="160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a:latin typeface="Roboto Slab" panose="020B0604020202020204" charset="0"/>
                          <a:ea typeface="Roboto Slab" panose="020B0604020202020204" charset="0"/>
                        </a:rPr>
                        <a:t>300-3000 or more</a:t>
                      </a:r>
                      <a:endParaRPr sz="160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a:latin typeface="Roboto Slab" panose="020B0604020202020204" charset="0"/>
                          <a:ea typeface="Roboto Slab" panose="020B0604020202020204" charset="0"/>
                        </a:rPr>
                        <a:t>Average 3-4 years</a:t>
                      </a:r>
                      <a:endParaRPr sz="1600" dirty="0">
                        <a:latin typeface="Roboto Slab" panose="020B0604020202020204" charset="0"/>
                        <a:ea typeface="Roboto Slab" panose="020B0604020202020204" charset="0"/>
                      </a:endParaRPr>
                    </a:p>
                  </a:txBody>
                  <a:tcPr marL="91425" marR="91425" marT="91425" marB="91425"/>
                </a:tc>
                <a:tc>
                  <a:txBody>
                    <a:bodyPr/>
                    <a:lstStyle/>
                    <a:p>
                      <a:pPr marL="0" lvl="0" indent="0" algn="r" rtl="0">
                        <a:spcBef>
                          <a:spcPts val="0"/>
                        </a:spcBef>
                        <a:spcAft>
                          <a:spcPts val="0"/>
                        </a:spcAft>
                        <a:buNone/>
                      </a:pPr>
                      <a:r>
                        <a:rPr lang="en-US" sz="1600" dirty="0">
                          <a:latin typeface="Roboto Slab" panose="020B0604020202020204" charset="0"/>
                          <a:ea typeface="Roboto Slab" panose="020B0604020202020204" charset="0"/>
                        </a:rPr>
                        <a:t>                                               25-30%</a:t>
                      </a:r>
                      <a:endParaRPr sz="1600" dirty="0">
                        <a:latin typeface="Roboto Slab" panose="020B0604020202020204" charset="0"/>
                        <a:ea typeface="Roboto Slab" panose="020B0604020202020204" charset="0"/>
                      </a:endParaRPr>
                    </a:p>
                  </a:txBody>
                  <a:tcPr marL="91425" marR="91425" marT="91425" marB="91425"/>
                </a:tc>
              </a:tr>
              <a:tr h="1388066">
                <a:tc>
                  <a:txBody>
                    <a:bodyPr/>
                    <a:lstStyle/>
                    <a:p>
                      <a:pPr marL="0" lvl="0" indent="0" algn="l" rtl="0">
                        <a:spcBef>
                          <a:spcPts val="0"/>
                        </a:spcBef>
                        <a:spcAft>
                          <a:spcPts val="0"/>
                        </a:spcAft>
                        <a:buNone/>
                      </a:pPr>
                      <a:r>
                        <a:rPr lang="en-US" sz="1600" b="1" dirty="0">
                          <a:latin typeface="Roboto Slab" panose="020B0604020202020204" charset="0"/>
                          <a:ea typeface="Roboto Slab" panose="020B0604020202020204" charset="0"/>
                        </a:rPr>
                        <a:t>IV</a:t>
                      </a:r>
                      <a:endParaRPr sz="1600" b="1" dirty="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a:latin typeface="Roboto Slab" panose="020B0604020202020204" charset="0"/>
                          <a:ea typeface="Roboto Slab" panose="020B0604020202020204" charset="0"/>
                        </a:rPr>
                        <a:t>Compare with other treatments</a:t>
                      </a:r>
                      <a:endParaRPr sz="1600" dirty="0">
                        <a:latin typeface="Roboto Slab" panose="020B0604020202020204" charset="0"/>
                        <a:ea typeface="Roboto Slab" panose="020B0604020202020204" charset="0"/>
                      </a:endParaRPr>
                    </a:p>
                    <a:p>
                      <a:pPr marL="0" lvl="0" indent="0" algn="l" rtl="0">
                        <a:spcBef>
                          <a:spcPts val="0"/>
                        </a:spcBef>
                        <a:spcAft>
                          <a:spcPts val="0"/>
                        </a:spcAft>
                        <a:buNone/>
                      </a:pPr>
                      <a:r>
                        <a:rPr lang="en-US" sz="1600" dirty="0">
                          <a:latin typeface="Roboto Slab" panose="020B0604020202020204" charset="0"/>
                          <a:ea typeface="Roboto Slab" panose="020B0604020202020204" charset="0"/>
                        </a:rPr>
                        <a:t>monitor a drug's long-term effectiveness</a:t>
                      </a:r>
                      <a:endParaRPr sz="1600" dirty="0">
                        <a:latin typeface="Roboto Slab" panose="020B0604020202020204" charset="0"/>
                        <a:ea typeface="Roboto Slab" panose="020B0604020202020204" charset="0"/>
                      </a:endParaRPr>
                    </a:p>
                    <a:p>
                      <a:pPr marL="0" lvl="0" indent="0" algn="l" rtl="0">
                        <a:spcBef>
                          <a:spcPts val="0"/>
                        </a:spcBef>
                        <a:spcAft>
                          <a:spcPts val="0"/>
                        </a:spcAft>
                        <a:buNone/>
                      </a:pPr>
                      <a:r>
                        <a:rPr lang="en-US" sz="1600" dirty="0">
                          <a:latin typeface="Roboto Slab" panose="020B0604020202020204" charset="0"/>
                          <a:ea typeface="Roboto Slab" panose="020B0604020202020204" charset="0"/>
                        </a:rPr>
                        <a:t>determine the cost-effectiveness</a:t>
                      </a:r>
                      <a:endParaRPr sz="1600" dirty="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a:latin typeface="Roboto Slab" panose="020B0604020202020204" charset="0"/>
                          <a:ea typeface="Roboto Slab" panose="020B0604020202020204" charset="0"/>
                        </a:rPr>
                        <a:t>Large patient population post marketing</a:t>
                      </a:r>
                      <a:endParaRPr sz="160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a:latin typeface="Roboto Slab" panose="020B0604020202020204" charset="0"/>
                          <a:ea typeface="Roboto Slab" panose="020B0604020202020204" charset="0"/>
                        </a:rPr>
                        <a:t>Mandatory 2 years minimum</a:t>
                      </a:r>
                      <a:endParaRPr sz="1600">
                        <a:latin typeface="Roboto Slab" panose="020B0604020202020204" charset="0"/>
                        <a:ea typeface="Roboto Slab" panose="020B0604020202020204" charset="0"/>
                      </a:endParaRPr>
                    </a:p>
                  </a:txBody>
                  <a:tcPr marL="91425" marR="91425" marT="91425" marB="91425"/>
                </a:tc>
                <a:tc>
                  <a:txBody>
                    <a:bodyPr/>
                    <a:lstStyle/>
                    <a:p>
                      <a:pPr marL="0" lvl="0" indent="0" algn="l" rtl="0">
                        <a:spcBef>
                          <a:spcPts val="0"/>
                        </a:spcBef>
                        <a:spcAft>
                          <a:spcPts val="0"/>
                        </a:spcAft>
                        <a:buNone/>
                      </a:pPr>
                      <a:r>
                        <a:rPr lang="en-US" sz="1600" dirty="0" err="1">
                          <a:latin typeface="Roboto Slab" panose="020B0604020202020204" charset="0"/>
                          <a:ea typeface="Roboto Slab" panose="020B0604020202020204" charset="0"/>
                        </a:rPr>
                        <a:t>NA.Can</a:t>
                      </a:r>
                      <a:r>
                        <a:rPr lang="en-US" sz="1600" dirty="0">
                          <a:latin typeface="Roboto Slab" panose="020B0604020202020204" charset="0"/>
                          <a:ea typeface="Roboto Slab" panose="020B0604020202020204" charset="0"/>
                        </a:rPr>
                        <a:t> result in a drug or device being taken off the market or restrictions of use </a:t>
                      </a:r>
                      <a:endParaRPr sz="1600" dirty="0">
                        <a:latin typeface="Roboto Slab" panose="020B0604020202020204" charset="0"/>
                        <a:ea typeface="Roboto Slab" panose="020B0604020202020204" charset="0"/>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present in ETMF during Trial as per ICH E6</a:t>
            </a:r>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3053080" y="1935480"/>
            <a:ext cx="6038533" cy="3300413"/>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present in ETMF during Trial as per ICH E6</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noChangeArrowheads="1"/>
          </p:cNvPicPr>
          <p:nvPr/>
        </p:nvPicPr>
        <p:blipFill>
          <a:blip r:embed="rId2"/>
          <a:srcRect/>
          <a:stretch>
            <a:fillRect/>
          </a:stretch>
        </p:blipFill>
        <p:spPr bwMode="auto">
          <a:xfrm>
            <a:off x="3261360" y="1773455"/>
            <a:ext cx="5952173" cy="3654843"/>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present in ETMF during Trial as per ICH E6</a:t>
            </a:r>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3282018" y="929640"/>
            <a:ext cx="6205835" cy="3391853"/>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3291840" y="4298510"/>
            <a:ext cx="6196013" cy="222421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present in ETMF after Trial as per ICH E6</a:t>
            </a:r>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3185160" y="1179531"/>
            <a:ext cx="5863590" cy="3362941"/>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3230880" y="4495574"/>
            <a:ext cx="5799773" cy="1557564"/>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Clinical Trial Management System (CTMS)</a:t>
            </a:r>
            <a:endParaRPr lang="en-US" dirty="0"/>
          </a:p>
        </p:txBody>
      </p:sp>
      <p:sp>
        <p:nvSpPr>
          <p:cNvPr id="3" name="Text Placeholder 2"/>
          <p:cNvSpPr>
            <a:spLocks noGrp="1"/>
          </p:cNvSpPr>
          <p:nvPr>
            <p:ph type="body" idx="1"/>
          </p:nvPr>
        </p:nvSpPr>
        <p:spPr/>
        <p:txBody>
          <a:bodyPr/>
          <a:lstStyle/>
          <a:p>
            <a:r>
              <a:rPr lang="en-US" sz="1800" dirty="0" smtClean="0"/>
              <a:t>A </a:t>
            </a:r>
            <a:r>
              <a:rPr lang="en-US" sz="1800" b="1" dirty="0" smtClean="0"/>
              <a:t>Clinical Trial Management System</a:t>
            </a:r>
            <a:r>
              <a:rPr lang="en-US" sz="1800" dirty="0" smtClean="0"/>
              <a:t> (</a:t>
            </a:r>
            <a:r>
              <a:rPr lang="en-US" sz="1800" b="1" dirty="0" smtClean="0"/>
              <a:t>CTMS</a:t>
            </a:r>
            <a:r>
              <a:rPr lang="en-US" sz="1800" dirty="0" smtClean="0"/>
              <a:t>) is a </a:t>
            </a:r>
            <a:r>
              <a:rPr lang="en-US" sz="1800" dirty="0" smtClean="0">
                <a:hlinkClick r:id="rId2" tooltip="Software"/>
              </a:rPr>
              <a:t>software system</a:t>
            </a:r>
            <a:r>
              <a:rPr lang="en-US" sz="1800" dirty="0" smtClean="0"/>
              <a:t> used by </a:t>
            </a:r>
            <a:r>
              <a:rPr lang="en-US" sz="1800" dirty="0" smtClean="0">
                <a:hlinkClick r:id="rId3" tooltip="Biotechnology"/>
              </a:rPr>
              <a:t>biotechnology</a:t>
            </a:r>
            <a:r>
              <a:rPr lang="en-US" sz="1800" dirty="0" smtClean="0"/>
              <a:t> and </a:t>
            </a:r>
            <a:r>
              <a:rPr lang="en-US" sz="1800" dirty="0" smtClean="0">
                <a:hlinkClick r:id="rId4" tooltip="Pharmaceutical"/>
              </a:rPr>
              <a:t>pharmaceutical</a:t>
            </a:r>
            <a:r>
              <a:rPr lang="en-US" sz="1800" dirty="0" smtClean="0"/>
              <a:t> industries to manage </a:t>
            </a:r>
            <a:r>
              <a:rPr lang="en-US" sz="1800" dirty="0" smtClean="0">
                <a:hlinkClick r:id="rId5" tooltip="Clinical trial"/>
              </a:rPr>
              <a:t>clinical trials</a:t>
            </a:r>
            <a:r>
              <a:rPr lang="en-US" sz="1800" dirty="0" smtClean="0"/>
              <a:t> in </a:t>
            </a:r>
            <a:r>
              <a:rPr lang="en-US" sz="1800" dirty="0" smtClean="0">
                <a:hlinkClick r:id="rId6" tooltip="Clinical research"/>
              </a:rPr>
              <a:t>clinical research</a:t>
            </a:r>
            <a:r>
              <a:rPr lang="en-US" sz="1800" dirty="0" smtClean="0"/>
              <a:t>. The system maintains and manages planning, performing and reporting functions, along with participant contact information, tracking deadlines and milestones.</a:t>
            </a:r>
          </a:p>
          <a:p>
            <a:r>
              <a:rPr lang="en-US" sz="1800" b="1" dirty="0" smtClean="0"/>
              <a:t>Clinical Trial Management System: </a:t>
            </a:r>
          </a:p>
          <a:p>
            <a:r>
              <a:rPr lang="en-US" sz="1800" dirty="0" smtClean="0"/>
              <a:t>• Refers to the integration of planning, execution and management of clinical trials across the different organizations and partners involved in the process </a:t>
            </a:r>
          </a:p>
          <a:p>
            <a:r>
              <a:rPr lang="en-US" sz="1800" dirty="0" smtClean="0"/>
              <a:t>• The major data points that are captured and integrated by CTMS include: </a:t>
            </a:r>
          </a:p>
          <a:p>
            <a:r>
              <a:rPr lang="en-US" sz="1800" dirty="0" smtClean="0"/>
              <a:t>• Patient Data, Budgeting, Billing, Trial Protocol, and Regulatory Forms and Research </a:t>
            </a:r>
          </a:p>
          <a:p>
            <a:r>
              <a:rPr lang="en-US" sz="1800" dirty="0" smtClean="0"/>
              <a:t>• Manage the functions and drive the convergence of </a:t>
            </a:r>
          </a:p>
          <a:p>
            <a:r>
              <a:rPr lang="en-US" sz="1800" dirty="0" smtClean="0"/>
              <a:t>• Trial Management, Site Management, Investigator Management, and Clinical Supply Management</a:t>
            </a:r>
          </a:p>
          <a:p>
            <a:r>
              <a:rPr lang="en-US" sz="1800" dirty="0" smtClean="0"/>
              <a:t>• Customizable Software System …to manage the large amount of data involved with the operation of clinical trials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Clinical Trial Management System (CTMS)</a:t>
            </a:r>
            <a:endParaRPr lang="en-US" dirty="0"/>
          </a:p>
        </p:txBody>
      </p:sp>
      <p:sp>
        <p:nvSpPr>
          <p:cNvPr id="3" name="Text Placeholder 2"/>
          <p:cNvSpPr>
            <a:spLocks noGrp="1"/>
          </p:cNvSpPr>
          <p:nvPr>
            <p:ph type="body" idx="1"/>
          </p:nvPr>
        </p:nvSpPr>
        <p:spPr/>
        <p:txBody>
          <a:bodyPr/>
          <a:lstStyle/>
          <a:p>
            <a:r>
              <a:rPr lang="en-US" dirty="0" smtClean="0"/>
              <a:t>• </a:t>
            </a:r>
            <a:r>
              <a:rPr lang="en-US" sz="2000" dirty="0" smtClean="0"/>
              <a:t>Maintains and manages the planning, preparation, performance, and reporting …with emphasis on keeping </a:t>
            </a:r>
            <a:r>
              <a:rPr lang="en-US" sz="2000" dirty="0" err="1" smtClean="0"/>
              <a:t>upto</a:t>
            </a:r>
            <a:r>
              <a:rPr lang="en-US" sz="2000" dirty="0" smtClean="0"/>
              <a:t>-date contact information for participants and tracking deadlines and milestones… </a:t>
            </a:r>
          </a:p>
          <a:p>
            <a:r>
              <a:rPr lang="en-US" sz="2000" dirty="0" smtClean="0"/>
              <a:t>• Provides data into a business intelligence system, which acts as a dashboard for trial managers</a:t>
            </a:r>
          </a:p>
          <a:p>
            <a:endParaRPr lang="en-US" sz="2000" dirty="0"/>
          </a:p>
        </p:txBody>
      </p:sp>
      <p:pic>
        <p:nvPicPr>
          <p:cNvPr id="11266" name="Picture 2"/>
          <p:cNvPicPr>
            <a:picLocks noChangeAspect="1" noChangeArrowheads="1"/>
          </p:cNvPicPr>
          <p:nvPr/>
        </p:nvPicPr>
        <p:blipFill>
          <a:blip r:embed="rId2"/>
          <a:srcRect/>
          <a:stretch>
            <a:fillRect/>
          </a:stretch>
        </p:blipFill>
        <p:spPr bwMode="auto">
          <a:xfrm>
            <a:off x="3629978" y="2728913"/>
            <a:ext cx="5876925" cy="3381375"/>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Clinical Trial Management System (CTMS)</a:t>
            </a:r>
            <a:endParaRPr lang="en-US" dirty="0"/>
          </a:p>
        </p:txBody>
      </p:sp>
      <p:sp>
        <p:nvSpPr>
          <p:cNvPr id="3" name="Text Placeholder 2"/>
          <p:cNvSpPr>
            <a:spLocks noGrp="1"/>
          </p:cNvSpPr>
          <p:nvPr>
            <p:ph type="body" idx="1"/>
          </p:nvPr>
        </p:nvSpPr>
        <p:spPr/>
        <p:txBody>
          <a:bodyPr/>
          <a:lstStyle/>
          <a:p>
            <a:endParaRPr lang="en-US" dirty="0"/>
          </a:p>
        </p:txBody>
      </p:sp>
      <p:pic>
        <p:nvPicPr>
          <p:cNvPr id="12290" name="Picture 2"/>
          <p:cNvPicPr>
            <a:picLocks noChangeAspect="1" noChangeArrowheads="1"/>
          </p:cNvPicPr>
          <p:nvPr/>
        </p:nvPicPr>
        <p:blipFill>
          <a:blip r:embed="rId2"/>
          <a:srcRect/>
          <a:stretch>
            <a:fillRect/>
          </a:stretch>
        </p:blipFill>
        <p:spPr bwMode="auto">
          <a:xfrm>
            <a:off x="3186113" y="1129665"/>
            <a:ext cx="5819775" cy="49339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Clinical Trial Management System (CTMS)</a:t>
            </a:r>
            <a:endParaRPr lang="en-US" dirty="0"/>
          </a:p>
        </p:txBody>
      </p:sp>
      <p:sp>
        <p:nvSpPr>
          <p:cNvPr id="3" name="Text Placeholder 2"/>
          <p:cNvSpPr>
            <a:spLocks noGrp="1"/>
          </p:cNvSpPr>
          <p:nvPr>
            <p:ph type="body" idx="1"/>
          </p:nvPr>
        </p:nvSpPr>
        <p:spPr/>
        <p:txBody>
          <a:bodyPr/>
          <a:lstStyle/>
          <a:p>
            <a:endParaRPr lang="en-US" dirty="0"/>
          </a:p>
        </p:txBody>
      </p:sp>
      <p:pic>
        <p:nvPicPr>
          <p:cNvPr id="5" name="Picture 4" descr="Attributes of CTMS.jpg"/>
          <p:cNvPicPr>
            <a:picLocks noChangeAspect="1"/>
          </p:cNvPicPr>
          <p:nvPr/>
        </p:nvPicPr>
        <p:blipFill>
          <a:blip r:embed="rId2"/>
          <a:stretch>
            <a:fillRect/>
          </a:stretch>
        </p:blipFill>
        <p:spPr>
          <a:xfrm>
            <a:off x="1601892" y="1341119"/>
            <a:ext cx="8136468" cy="4576763"/>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Clinical Trial Management System (CTMS)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ctms-matrix.png"/>
          <p:cNvPicPr>
            <a:picLocks noChangeAspect="1"/>
          </p:cNvPicPr>
          <p:nvPr/>
        </p:nvPicPr>
        <p:blipFill>
          <a:blip r:embed="rId2"/>
          <a:stretch>
            <a:fillRect/>
          </a:stretch>
        </p:blipFill>
        <p:spPr>
          <a:xfrm>
            <a:off x="2011681" y="1253726"/>
            <a:ext cx="8519160" cy="487071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Meddra</a:t>
            </a:r>
            <a:r>
              <a:rPr lang="en-US" dirty="0" smtClean="0"/>
              <a:t> and </a:t>
            </a:r>
            <a:r>
              <a:rPr lang="en-US" dirty="0" err="1" smtClean="0"/>
              <a:t>WhoDrug</a:t>
            </a:r>
            <a:r>
              <a:rPr lang="en-US" dirty="0" smtClean="0"/>
              <a:t> Dictionaries for Coding</a:t>
            </a:r>
            <a:endParaRPr lang="en-US" dirty="0"/>
          </a:p>
        </p:txBody>
      </p:sp>
      <p:sp>
        <p:nvSpPr>
          <p:cNvPr id="3" name="Text Placeholder 2"/>
          <p:cNvSpPr>
            <a:spLocks noGrp="1"/>
          </p:cNvSpPr>
          <p:nvPr>
            <p:ph type="body" idx="1"/>
          </p:nvPr>
        </p:nvSpPr>
        <p:spPr/>
        <p:txBody>
          <a:bodyPr/>
          <a:lstStyle/>
          <a:p>
            <a:r>
              <a:rPr lang="en-US" sz="2000" dirty="0" err="1" smtClean="0"/>
              <a:t>Meddra</a:t>
            </a:r>
            <a:r>
              <a:rPr lang="en-US" sz="2000" dirty="0" smtClean="0"/>
              <a:t> the Medical Dictionary for Regulatory Activities, is a multilingual dictionary of standard terminology that is used to code medical events in humans, including patients’ medical histories and adverse events. The </a:t>
            </a:r>
            <a:r>
              <a:rPr lang="en-US" sz="2000" dirty="0" err="1" smtClean="0"/>
              <a:t>MedDRA</a:t>
            </a:r>
            <a:r>
              <a:rPr lang="en-US" sz="2000" dirty="0" smtClean="0"/>
              <a:t> dictionary is based on </a:t>
            </a:r>
            <a:r>
              <a:rPr lang="en-US" sz="2000" u="sng" dirty="0" smtClean="0">
                <a:hlinkClick r:id="rId2"/>
              </a:rPr>
              <a:t>a five-tier hierarchical structure</a:t>
            </a:r>
            <a:r>
              <a:rPr lang="en-US" sz="2000" dirty="0" smtClean="0"/>
              <a:t> (Figure 1) that goes from system organ class (e.g. gastrointestinal disorders) down to lowest level terms (e.g. feeling queasy).  This dictionary was originally based on a set of terminology used in the United Kingdom in the 1990s, and the </a:t>
            </a:r>
            <a:r>
              <a:rPr lang="en-US" sz="2000" u="sng" dirty="0" smtClean="0">
                <a:hlinkClick r:id="rId3"/>
              </a:rPr>
              <a:t>ICH</a:t>
            </a:r>
            <a:r>
              <a:rPr lang="en-US" sz="2000" dirty="0" smtClean="0"/>
              <a:t> (the International Council for </a:t>
            </a:r>
            <a:r>
              <a:rPr lang="en-US" sz="2000" dirty="0" err="1" smtClean="0"/>
              <a:t>Harmonisation</a:t>
            </a:r>
            <a:r>
              <a:rPr lang="en-US" sz="2000" dirty="0" smtClean="0"/>
              <a:t> of Technical Requirements for Pharmaceuticals for Human Use) spearheaded the effort to bring this standard set of medical coding terms into use worldwide. </a:t>
            </a:r>
            <a:r>
              <a:rPr lang="en-US" sz="2000" dirty="0" err="1" smtClean="0"/>
              <a:t>MedDRA</a:t>
            </a:r>
            <a:r>
              <a:rPr lang="en-US" sz="2000" dirty="0" smtClean="0"/>
              <a:t> is maintained, distributed, and supported by the </a:t>
            </a:r>
            <a:r>
              <a:rPr lang="en-US" sz="2000" u="sng" dirty="0" smtClean="0">
                <a:hlinkClick r:id="rId4"/>
              </a:rPr>
              <a:t>MSSO</a:t>
            </a:r>
            <a:r>
              <a:rPr lang="en-US" sz="2000" dirty="0" smtClean="0"/>
              <a:t> (</a:t>
            </a:r>
            <a:r>
              <a:rPr lang="en-US" sz="2000" dirty="0" err="1" smtClean="0"/>
              <a:t>MedDRA</a:t>
            </a:r>
            <a:r>
              <a:rPr lang="en-US" sz="2000" dirty="0" smtClean="0"/>
              <a:t> Maintenance and Support Services Organization) and the </a:t>
            </a:r>
            <a:r>
              <a:rPr lang="en-US" sz="2000" u="sng" dirty="0" smtClean="0">
                <a:hlinkClick r:id="rId5"/>
              </a:rPr>
              <a:t>JMO</a:t>
            </a:r>
            <a:r>
              <a:rPr lang="en-US" sz="2000" dirty="0" smtClean="0"/>
              <a:t> (Japanese Maintenance Organization). </a:t>
            </a:r>
            <a:r>
              <a:rPr lang="en-US" sz="2000" dirty="0" err="1" smtClean="0"/>
              <a:t>MedDRA</a:t>
            </a:r>
            <a:r>
              <a:rPr lang="en-US" sz="2000" dirty="0" smtClean="0"/>
              <a:t> has undergone multiple revisions since it first began, and is updated every six months.</a:t>
            </a:r>
          </a:p>
          <a:p>
            <a:endParaRPr lang="en-US" sz="2000" dirty="0" smtClean="0"/>
          </a:p>
          <a:p>
            <a:r>
              <a:rPr lang="en-US" sz="2000" dirty="0" smtClean="0"/>
              <a:t>Current </a:t>
            </a:r>
            <a:r>
              <a:rPr lang="en-US" sz="2000" dirty="0" err="1" smtClean="0"/>
              <a:t>Meddra</a:t>
            </a:r>
            <a:r>
              <a:rPr lang="en-US" sz="2000" dirty="0" smtClean="0"/>
              <a:t> version is 22.1</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Participants journey in Clinical </a:t>
            </a:r>
            <a:r>
              <a:rPr lang="en-US" dirty="0" smtClean="0"/>
              <a:t>Trial</a:t>
            </a:r>
            <a:endParaRPr dirty="0"/>
          </a:p>
        </p:txBody>
      </p:sp>
      <p:sp>
        <p:nvSpPr>
          <p:cNvPr id="2" name="Text Placeholder 1"/>
          <p:cNvSpPr>
            <a:spLocks noGrp="1"/>
          </p:cNvSpPr>
          <p:nvPr>
            <p:ph type="body" idx="1"/>
          </p:nvPr>
        </p:nvSpPr>
        <p:spPr/>
        <p:txBody>
          <a:bodyPr/>
          <a:lstStyle/>
          <a:p>
            <a:pPr lvl="0" indent="0">
              <a:spcBef>
                <a:spcPts val="0"/>
              </a:spcBef>
              <a:buClr>
                <a:srgbClr val="000000"/>
              </a:buClr>
              <a:buSzPts val="2400"/>
            </a:pPr>
            <a:endParaRPr lang="en-US" dirty="0"/>
          </a:p>
          <a:p>
            <a:endParaRPr lang="en-IN" dirty="0"/>
          </a:p>
        </p:txBody>
      </p:sp>
      <p:graphicFrame>
        <p:nvGraphicFramePr>
          <p:cNvPr id="3" name="Diagram 2"/>
          <p:cNvGraphicFramePr/>
          <p:nvPr>
            <p:extLst>
              <p:ext uri="{D42A27DB-BD31-4B8C-83A1-F6EECF244321}">
                <p14:modId xmlns="" xmlns:p14="http://schemas.microsoft.com/office/powerpoint/2010/main" val="2253335599"/>
              </p:ext>
            </p:extLst>
          </p:nvPr>
        </p:nvGraphicFramePr>
        <p:xfrm>
          <a:off x="1731555" y="96786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Meddra</a:t>
            </a:r>
            <a:r>
              <a:rPr lang="en-US" dirty="0" smtClean="0"/>
              <a:t> and </a:t>
            </a:r>
            <a:r>
              <a:rPr lang="en-US" dirty="0" err="1" smtClean="0"/>
              <a:t>Whodrug</a:t>
            </a:r>
            <a:r>
              <a:rPr lang="en-US" dirty="0" smtClean="0"/>
              <a:t> Dictionaries for Coding</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4861560" y="1217295"/>
            <a:ext cx="2438400" cy="4972050"/>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Meddra</a:t>
            </a:r>
            <a:r>
              <a:rPr lang="en-US" dirty="0" smtClean="0"/>
              <a:t> and </a:t>
            </a:r>
            <a:r>
              <a:rPr lang="en-US" dirty="0" err="1" smtClean="0"/>
              <a:t>Whodrug</a:t>
            </a:r>
            <a:r>
              <a:rPr lang="en-US" dirty="0" smtClean="0"/>
              <a:t> Dictionaries for Coding</a:t>
            </a:r>
            <a:endParaRPr lang="en-US" dirty="0"/>
          </a:p>
        </p:txBody>
      </p:sp>
      <p:sp>
        <p:nvSpPr>
          <p:cNvPr id="3" name="Text Placeholder 2"/>
          <p:cNvSpPr>
            <a:spLocks noGrp="1"/>
          </p:cNvSpPr>
          <p:nvPr>
            <p:ph type="body" idx="1"/>
          </p:nvPr>
        </p:nvSpPr>
        <p:spPr/>
        <p:txBody>
          <a:bodyPr/>
          <a:lstStyle/>
          <a:p>
            <a:r>
              <a:rPr lang="en-US" sz="1800" dirty="0" smtClean="0"/>
              <a:t>What is </a:t>
            </a:r>
            <a:r>
              <a:rPr lang="en-US" sz="1800" dirty="0" err="1" smtClean="0"/>
              <a:t>WHODrug</a:t>
            </a:r>
            <a:r>
              <a:rPr lang="en-US" sz="1800" dirty="0" smtClean="0"/>
              <a:t> Global?</a:t>
            </a:r>
          </a:p>
          <a:p>
            <a:r>
              <a:rPr lang="en-US" sz="1800" dirty="0" err="1" smtClean="0"/>
              <a:t>WHODrug</a:t>
            </a:r>
            <a:r>
              <a:rPr lang="en-US" sz="1800" dirty="0" smtClean="0"/>
              <a:t> Global is a drug reference dictionary that was first created in 1968, and uses</a:t>
            </a:r>
          </a:p>
          <a:p>
            <a:r>
              <a:rPr lang="en-US" sz="1800" dirty="0" smtClean="0"/>
              <a:t>the Anatomical Therapeutic Chemical classification system to classify drugs. </a:t>
            </a:r>
            <a:r>
              <a:rPr lang="en-US" sz="1800" dirty="0" err="1" smtClean="0"/>
              <a:t>WHODrug</a:t>
            </a:r>
            <a:endParaRPr lang="en-US" sz="1800" dirty="0" smtClean="0"/>
          </a:p>
          <a:p>
            <a:r>
              <a:rPr lang="en-US" sz="1800" dirty="0" smtClean="0"/>
              <a:t>Global contains codes for a wide range of drugs, and is available in different scopes such</a:t>
            </a:r>
          </a:p>
          <a:p>
            <a:r>
              <a:rPr lang="en-US" sz="1800" dirty="0" smtClean="0"/>
              <a:t>as </a:t>
            </a:r>
            <a:r>
              <a:rPr lang="en-US" sz="1800" dirty="0" err="1" smtClean="0"/>
              <a:t>WHODrug</a:t>
            </a:r>
            <a:r>
              <a:rPr lang="en-US" sz="1800" dirty="0" smtClean="0"/>
              <a:t> Enhanced and </a:t>
            </a:r>
            <a:r>
              <a:rPr lang="en-US" sz="1800" dirty="0" err="1" smtClean="0"/>
              <a:t>WHODrug</a:t>
            </a:r>
            <a:r>
              <a:rPr lang="en-US" sz="1800" dirty="0" smtClean="0"/>
              <a:t> Herbal, which enable coding of everything from</a:t>
            </a:r>
          </a:p>
          <a:p>
            <a:r>
              <a:rPr lang="en-US" sz="1800" dirty="0" smtClean="0"/>
              <a:t>conventional medicines to herbal treatments. Using </a:t>
            </a:r>
            <a:r>
              <a:rPr lang="en-US" sz="1800" dirty="0" err="1" smtClean="0"/>
              <a:t>WHODrug</a:t>
            </a:r>
            <a:r>
              <a:rPr lang="en-US" sz="1800" dirty="0" smtClean="0"/>
              <a:t> Global portfolio coding</a:t>
            </a:r>
          </a:p>
          <a:p>
            <a:r>
              <a:rPr lang="en-US" sz="1800" dirty="0" smtClean="0"/>
              <a:t>includes a variety of tools and resources that can be used to help protect patients by</a:t>
            </a:r>
          </a:p>
          <a:p>
            <a:r>
              <a:rPr lang="en-US" sz="1800" dirty="0" smtClean="0"/>
              <a:t>clearly classifying their responses to different treatments, thereby improving analysis of</a:t>
            </a:r>
          </a:p>
          <a:p>
            <a:r>
              <a:rPr lang="en-US" sz="1800" dirty="0" smtClean="0"/>
              <a:t>effectiveness and safety. This medical coding dictionary is maintained and supported by</a:t>
            </a:r>
          </a:p>
          <a:p>
            <a:r>
              <a:rPr lang="en-US" sz="1800" dirty="0" smtClean="0"/>
              <a:t>the Uppsala Monitoring Center.</a:t>
            </a:r>
            <a:endParaRPr lang="en-US" sz="18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Meddra</a:t>
            </a:r>
            <a:r>
              <a:rPr lang="en-US" dirty="0" smtClean="0"/>
              <a:t> and </a:t>
            </a:r>
            <a:r>
              <a:rPr lang="en-US" dirty="0" err="1" smtClean="0"/>
              <a:t>Whodrug</a:t>
            </a:r>
            <a:r>
              <a:rPr lang="en-US" dirty="0" smtClean="0"/>
              <a:t> Dictionaries for Coding</a:t>
            </a:r>
            <a:endParaRPr lang="en-US" dirty="0"/>
          </a:p>
        </p:txBody>
      </p:sp>
      <p:sp>
        <p:nvSpPr>
          <p:cNvPr id="3" name="Text Placeholder 2"/>
          <p:cNvSpPr>
            <a:spLocks noGrp="1"/>
          </p:cNvSpPr>
          <p:nvPr>
            <p:ph type="body" idx="1"/>
          </p:nvPr>
        </p:nvSpPr>
        <p:spPr/>
        <p:txBody>
          <a:bodyPr/>
          <a:lstStyle/>
          <a:p>
            <a:r>
              <a:rPr lang="en-US" sz="1800" dirty="0" smtClean="0"/>
              <a:t>In the Anatomical Therapeutic Chemical (ATC) classification system, the active substances are divided into different groups according to the organ or system on which they act and their therapeutic, pharmacological and chemical properties.</a:t>
            </a:r>
            <a:br>
              <a:rPr lang="en-US" sz="1800" dirty="0" smtClean="0"/>
            </a:br>
            <a:r>
              <a:rPr lang="en-US" sz="1800" dirty="0" smtClean="0"/>
              <a:t>Drugs are classified in groups at five different levels.</a:t>
            </a:r>
          </a:p>
          <a:p>
            <a:pPr fontAlgn="base"/>
            <a:r>
              <a:rPr lang="en-US" sz="1800" b="1" dirty="0" smtClean="0"/>
              <a:t>ATC 1st level</a:t>
            </a:r>
          </a:p>
          <a:p>
            <a:pPr fontAlgn="base"/>
            <a:r>
              <a:rPr lang="en-US" sz="1800" dirty="0" smtClean="0"/>
              <a:t>The system has fourteen main anatomical or pharmacological groups (1st level). The ATC 1st levels are shown in the figure.</a:t>
            </a:r>
          </a:p>
          <a:p>
            <a:pPr fontAlgn="base"/>
            <a:r>
              <a:rPr lang="en-US" sz="1800" b="1" dirty="0" smtClean="0"/>
              <a:t>ATC 2nd level</a:t>
            </a:r>
          </a:p>
          <a:p>
            <a:pPr fontAlgn="base"/>
            <a:r>
              <a:rPr lang="en-US" sz="1800" dirty="0" smtClean="0"/>
              <a:t>Pharmacological or Therapeutic subgroup</a:t>
            </a:r>
          </a:p>
          <a:p>
            <a:pPr fontAlgn="base"/>
            <a:r>
              <a:rPr lang="en-US" sz="1800" b="1" dirty="0" smtClean="0"/>
              <a:t>ATC 3rd&amp; 4th levels</a:t>
            </a:r>
          </a:p>
          <a:p>
            <a:pPr fontAlgn="base"/>
            <a:r>
              <a:rPr lang="en-US" sz="1800" dirty="0" smtClean="0"/>
              <a:t>Chemical, Pharmacological or Therapeutic subgroup</a:t>
            </a:r>
          </a:p>
          <a:p>
            <a:pPr fontAlgn="base"/>
            <a:r>
              <a:rPr lang="en-US" sz="1800" b="1" dirty="0" smtClean="0"/>
              <a:t>ATC 5th level</a:t>
            </a:r>
          </a:p>
          <a:p>
            <a:pPr fontAlgn="base"/>
            <a:r>
              <a:rPr lang="en-US" sz="1800" dirty="0" smtClean="0"/>
              <a:t>Chemical substance</a:t>
            </a:r>
          </a:p>
          <a:p>
            <a:pPr fontAlgn="base"/>
            <a:r>
              <a:rPr lang="en-US" sz="1800" dirty="0" smtClean="0"/>
              <a:t>The 2nd, 3rd and 4th levels are often used to identify pharmacological subgroups when that is considered more appropriate than therapeutic or chemical subgroups.</a:t>
            </a:r>
          </a:p>
          <a:p>
            <a:endParaRPr lang="en-US" sz="18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Meddra</a:t>
            </a:r>
            <a:r>
              <a:rPr lang="en-US" dirty="0" smtClean="0"/>
              <a:t> and </a:t>
            </a:r>
            <a:r>
              <a:rPr lang="en-US" dirty="0" err="1" smtClean="0"/>
              <a:t>Whodrug</a:t>
            </a:r>
            <a:r>
              <a:rPr lang="en-US" dirty="0" smtClean="0"/>
              <a:t> Dictionaries for Coding</a:t>
            </a:r>
            <a:endParaRPr lang="en-US" dirty="0"/>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3881438" y="1067753"/>
            <a:ext cx="4429125" cy="52101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Meddra</a:t>
            </a:r>
            <a:r>
              <a:rPr lang="en-US" dirty="0" smtClean="0"/>
              <a:t> and </a:t>
            </a:r>
            <a:r>
              <a:rPr lang="en-US" dirty="0" err="1" smtClean="0"/>
              <a:t>Whodrug</a:t>
            </a:r>
            <a:r>
              <a:rPr lang="en-US" dirty="0" smtClean="0"/>
              <a:t> Dictionaries for Coding</a:t>
            </a:r>
            <a:endParaRPr lang="en-US" dirty="0"/>
          </a:p>
        </p:txBody>
      </p:sp>
      <p:sp>
        <p:nvSpPr>
          <p:cNvPr id="3" name="Text Placeholder 2"/>
          <p:cNvSpPr>
            <a:spLocks noGrp="1"/>
          </p:cNvSpPr>
          <p:nvPr>
            <p:ph type="body" idx="1"/>
          </p:nvPr>
        </p:nvSpPr>
        <p:spPr/>
        <p:txBody>
          <a:bodyPr/>
          <a:lstStyle/>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Thus, in the ATC system all plain </a:t>
            </a:r>
            <a:r>
              <a:rPr lang="en-US" sz="1800" dirty="0" err="1" smtClean="0"/>
              <a:t>metformin</a:t>
            </a:r>
            <a:r>
              <a:rPr lang="en-US" sz="1800" dirty="0" smtClean="0"/>
              <a:t> preparations are given the code A10BA02.</a:t>
            </a:r>
            <a:br>
              <a:rPr lang="en-US" sz="1800" dirty="0" smtClean="0"/>
            </a:br>
            <a:r>
              <a:rPr lang="en-US" sz="1800" dirty="0" smtClean="0"/>
              <a:t>For the chemical substance, the International Nonproprietary Name (INN) is preferred. If INN names are not assigned, USAN (United States Adopted Name) or BAN (British Approved Name) names are usually chosen.</a:t>
            </a:r>
            <a:br>
              <a:rPr lang="en-US" sz="1800" dirty="0" smtClean="0"/>
            </a:br>
            <a:r>
              <a:rPr lang="en-US" sz="1800" dirty="0" smtClean="0"/>
              <a:t>The coding is important for obtaining accurate information in epidemiological studies. The five different levels allow comparisons to be made at various levels according to the purpose of the study.</a:t>
            </a:r>
            <a:endParaRPr lang="en-US" sz="1800" dirty="0"/>
          </a:p>
        </p:txBody>
      </p:sp>
      <p:pic>
        <p:nvPicPr>
          <p:cNvPr id="4" name="Picture 3" descr="table1.jpg"/>
          <p:cNvPicPr>
            <a:picLocks noChangeAspect="1"/>
          </p:cNvPicPr>
          <p:nvPr/>
        </p:nvPicPr>
        <p:blipFill>
          <a:blip r:embed="rId2"/>
          <a:stretch>
            <a:fillRect/>
          </a:stretch>
        </p:blipFill>
        <p:spPr>
          <a:xfrm>
            <a:off x="2708909" y="1597342"/>
            <a:ext cx="7263527" cy="242601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Example of Clinical Raw data - Partial</a:t>
            </a:r>
            <a:endParaRPr lang="en-US" dirty="0"/>
          </a:p>
        </p:txBody>
      </p:sp>
      <p:sp>
        <p:nvSpPr>
          <p:cNvPr id="3" name="Text Placeholder 2"/>
          <p:cNvSpPr>
            <a:spLocks noGrp="1"/>
          </p:cNvSpPr>
          <p:nvPr>
            <p:ph type="body" idx="1"/>
          </p:nvPr>
        </p:nvSpPr>
        <p:spPr/>
        <p:txBody>
          <a:bodyPr/>
          <a:lstStyle/>
          <a:p>
            <a:endParaRPr lang="en-US" dirty="0"/>
          </a:p>
        </p:txBody>
      </p:sp>
      <p:pic>
        <p:nvPicPr>
          <p:cNvPr id="3078" name="Picture 6"/>
          <p:cNvPicPr>
            <a:picLocks noChangeAspect="1" noChangeArrowheads="1"/>
          </p:cNvPicPr>
          <p:nvPr/>
        </p:nvPicPr>
        <p:blipFill>
          <a:blip r:embed="rId2"/>
          <a:srcRect/>
          <a:stretch>
            <a:fillRect/>
          </a:stretch>
        </p:blipFill>
        <p:spPr bwMode="auto">
          <a:xfrm>
            <a:off x="559091" y="1356360"/>
            <a:ext cx="11480945" cy="429768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
          <p:cNvSpPr txBox="1">
            <a:spLocks noGrp="1"/>
          </p:cNvSpPr>
          <p:nvPr>
            <p:ph type="ctrTitle"/>
          </p:nvPr>
        </p:nvSpPr>
        <p:spPr>
          <a:xfrm>
            <a:off x="914400" y="3817299"/>
            <a:ext cx="10363200" cy="1195728"/>
          </a:xfrm>
          <a:prstGeom prst="rect">
            <a:avLst/>
          </a:prstGeom>
          <a:noFill/>
          <a:ln>
            <a:noFill/>
          </a:ln>
        </p:spPr>
        <p:txBody>
          <a:bodyPr spcFirstLastPara="1" wrap="square" lIns="91425" tIns="45700" rIns="91425" bIns="45700" anchor="ctr" anchorCtr="0">
            <a:noAutofit/>
          </a:bodyPr>
          <a:lstStyle/>
          <a:p>
            <a:pPr marL="685800" indent="-457200"/>
            <a:r>
              <a:rPr lang="en-US" dirty="0"/>
              <a:t>Section </a:t>
            </a:r>
            <a:r>
              <a:rPr lang="en-US" dirty="0" smtClean="0"/>
              <a:t>5 – Important Concepts: Data formatting v/s(non) imputation in SDTM, order of creation of domains, importance of traceability etc.</a:t>
            </a:r>
            <a:br>
              <a:rPr lang="en-US" dirty="0" smtClean="0"/>
            </a:br>
            <a:endParaRPr lang="en-US" dirty="0" smtClean="0"/>
          </a:p>
        </p:txBody>
      </p:sp>
      <p:sp>
        <p:nvSpPr>
          <p:cNvPr id="285" name="Google Shape;285;p5"/>
          <p:cNvSpPr txBox="1"/>
          <p:nvPr/>
        </p:nvSpPr>
        <p:spPr>
          <a:xfrm>
            <a:off x="7144500" y="5801550"/>
            <a:ext cx="4852500" cy="57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Formatting v/s Non-Imputation in SDTM</a:t>
            </a:r>
            <a:endParaRPr lang="en-US" dirty="0"/>
          </a:p>
        </p:txBody>
      </p:sp>
      <p:sp>
        <p:nvSpPr>
          <p:cNvPr id="3" name="Text Placeholder 2"/>
          <p:cNvSpPr>
            <a:spLocks noGrp="1"/>
          </p:cNvSpPr>
          <p:nvPr>
            <p:ph type="body" idx="1"/>
          </p:nvPr>
        </p:nvSpPr>
        <p:spPr/>
        <p:txBody>
          <a:bodyPr/>
          <a:lstStyle/>
          <a:p>
            <a:r>
              <a:rPr lang="en-US" sz="1800" dirty="0" smtClean="0"/>
              <a:t>CDISC Terminology provides context, content, and meaning to clinical research data to improve access and use of CDISC standards.</a:t>
            </a:r>
          </a:p>
          <a:p>
            <a:r>
              <a:rPr lang="en-US" sz="1800" dirty="0" smtClean="0"/>
              <a:t>In SDTM, raw data from the Data Management Team is formatted to meet SDTM standards.</a:t>
            </a:r>
          </a:p>
          <a:p>
            <a:r>
              <a:rPr lang="en-US" sz="1800" dirty="0" smtClean="0"/>
              <a:t>While there is some derived data in terms of average, age etc…. Records for visits etc. cannot be imputed in case they are missing. This is only allowed in ADAM datasets.</a:t>
            </a:r>
          </a:p>
          <a:p>
            <a:endParaRPr lang="en-US" sz="1800" dirty="0" smtClean="0"/>
          </a:p>
          <a:p>
            <a:pPr algn="ctr">
              <a:spcBef>
                <a:spcPts val="0"/>
              </a:spcBef>
              <a:buSzPts val="1400"/>
            </a:pPr>
            <a:r>
              <a:rPr lang="en-US" sz="2933" b="1" dirty="0" smtClean="0">
                <a:solidFill>
                  <a:schemeClr val="accent1">
                    <a:lumMod val="60000"/>
                    <a:lumOff val="40000"/>
                  </a:schemeClr>
                </a:solidFill>
              </a:rPr>
              <a:t>Order Of Creation Of the Domains</a:t>
            </a:r>
          </a:p>
          <a:p>
            <a:pPr algn="ctr">
              <a:spcBef>
                <a:spcPts val="0"/>
              </a:spcBef>
              <a:buSzPts val="1400"/>
            </a:pPr>
            <a:endParaRPr lang="en-US" sz="2933" b="1" dirty="0" smtClean="0">
              <a:solidFill>
                <a:schemeClr val="tx2">
                  <a:lumMod val="75000"/>
                </a:schemeClr>
              </a:solidFill>
            </a:endParaRPr>
          </a:p>
          <a:p>
            <a:pPr>
              <a:spcBef>
                <a:spcPts val="0"/>
              </a:spcBef>
              <a:buSzPts val="1400"/>
            </a:pPr>
            <a:r>
              <a:rPr lang="en-US" sz="1800" dirty="0" smtClean="0">
                <a:solidFill>
                  <a:schemeClr val="tx1"/>
                </a:solidFill>
              </a:rPr>
              <a:t>Trial Design Domains, EC and EX, SV then SE, then the other Domains including DM</a:t>
            </a:r>
          </a:p>
          <a:p>
            <a:pPr>
              <a:spcBef>
                <a:spcPts val="0"/>
              </a:spcBef>
              <a:buSzPts val="1400"/>
            </a:pPr>
            <a:endParaRPr lang="en-US" sz="1800" b="1" dirty="0" smtClean="0">
              <a:solidFill>
                <a:schemeClr val="tx2">
                  <a:lumMod val="75000"/>
                </a:schemeClr>
              </a:solidFill>
            </a:endParaRPr>
          </a:p>
          <a:p>
            <a:pPr>
              <a:spcBef>
                <a:spcPts val="0"/>
              </a:spcBef>
              <a:buSzPts val="1400"/>
            </a:pPr>
            <a:endParaRPr lang="en-US" sz="1800" b="1" dirty="0" smtClean="0">
              <a:solidFill>
                <a:schemeClr val="tx2">
                  <a:lumMod val="75000"/>
                </a:schemeClr>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smtClean="0"/>
              <a:t>Importance of Traceability in SDTM</a:t>
            </a:r>
            <a:endParaRPr lang="en-US" dirty="0"/>
          </a:p>
        </p:txBody>
      </p:sp>
      <p:sp>
        <p:nvSpPr>
          <p:cNvPr id="3" name="Text Placeholder 2"/>
          <p:cNvSpPr>
            <a:spLocks noGrp="1"/>
          </p:cNvSpPr>
          <p:nvPr>
            <p:ph type="body" idx="1"/>
          </p:nvPr>
        </p:nvSpPr>
        <p:spPr/>
        <p:txBody>
          <a:bodyPr/>
          <a:lstStyle/>
          <a:p>
            <a:r>
              <a:rPr lang="en-US" sz="2000" dirty="0" smtClean="0"/>
              <a:t>Traceability Need linkage: CRF -&gt; SDTM -&gt; </a:t>
            </a:r>
            <a:r>
              <a:rPr lang="en-US" sz="2000" dirty="0" err="1" smtClean="0"/>
              <a:t>ADaM</a:t>
            </a:r>
            <a:r>
              <a:rPr lang="en-US" sz="2000" dirty="0" smtClean="0"/>
              <a:t> -&gt; CSR </a:t>
            </a:r>
          </a:p>
          <a:p>
            <a:r>
              <a:rPr lang="en-US" sz="2000" dirty="0" smtClean="0"/>
              <a:t>SDTM datasets should be created from CRFs </a:t>
            </a:r>
          </a:p>
          <a:p>
            <a:r>
              <a:rPr lang="en-US" sz="2000" dirty="0" smtClean="0"/>
              <a:t>If instead CRFs -&gt; Raw -&gt; SDTM, your analysis (and hopefully </a:t>
            </a:r>
            <a:r>
              <a:rPr lang="en-US" sz="2000" dirty="0" err="1" smtClean="0"/>
              <a:t>ADaM</a:t>
            </a:r>
            <a:r>
              <a:rPr lang="en-US" sz="2000" dirty="0" smtClean="0"/>
              <a:t>) datasets should be created from those same SDTM datasets, not the raw datasets </a:t>
            </a:r>
          </a:p>
          <a:p>
            <a:r>
              <a:rPr lang="en-US" sz="2000" dirty="0" smtClean="0"/>
              <a:t>Features exist in the </a:t>
            </a:r>
            <a:r>
              <a:rPr lang="en-US" sz="2000" dirty="0" err="1" smtClean="0"/>
              <a:t>ADaM</a:t>
            </a:r>
            <a:r>
              <a:rPr lang="en-US" sz="2000" dirty="0" smtClean="0"/>
              <a:t> standard that allow for traceability of analyses to </a:t>
            </a:r>
            <a:r>
              <a:rPr lang="en-US" sz="2000" dirty="0" err="1" smtClean="0"/>
              <a:t>ADaM</a:t>
            </a:r>
            <a:r>
              <a:rPr lang="en-US" sz="2000" dirty="0" smtClean="0"/>
              <a:t> to SDTM. </a:t>
            </a:r>
          </a:p>
          <a:p>
            <a:r>
              <a:rPr lang="en-US" sz="2000" dirty="0" smtClean="0"/>
              <a:t>Creating SDTM and Analysis data from the raw data is incorrect (especially when submitting only SDTM and analysis data Raw data should create SDTM, and SDTM should then create Analysis</a:t>
            </a:r>
          </a:p>
          <a:p>
            <a:r>
              <a:rPr lang="en-US" sz="2000" dirty="0" smtClean="0"/>
              <a:t>Metadata in the form of proper define.xml described earlier also add to the traceability</a:t>
            </a:r>
          </a:p>
          <a:p>
            <a:r>
              <a:rPr lang="en-US" sz="2000" dirty="0" smtClean="0"/>
              <a:t>Comment: FDA seems to expect sponsor to create Analysis dataset from SDTM not from Raw data</a:t>
            </a:r>
          </a:p>
          <a:p>
            <a:endParaRPr lang="en-US" sz="20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
          <p:cNvSpPr txBox="1">
            <a:spLocks noGrp="1"/>
          </p:cNvSpPr>
          <p:nvPr>
            <p:ph type="ctrTitle"/>
          </p:nvPr>
        </p:nvSpPr>
        <p:spPr>
          <a:xfrm>
            <a:off x="914400" y="3817299"/>
            <a:ext cx="10363200" cy="1195728"/>
          </a:xfrm>
          <a:prstGeom prst="rect">
            <a:avLst/>
          </a:prstGeom>
          <a:noFill/>
          <a:ln>
            <a:noFill/>
          </a:ln>
        </p:spPr>
        <p:txBody>
          <a:bodyPr spcFirstLastPara="1" wrap="square" lIns="91425" tIns="45700" rIns="91425" bIns="45700" anchor="ctr" anchorCtr="0">
            <a:noAutofit/>
          </a:bodyPr>
          <a:lstStyle/>
          <a:p>
            <a:pPr marL="685800" indent="-457200" algn="ctr"/>
            <a:r>
              <a:rPr lang="en-US" dirty="0"/>
              <a:t>Section </a:t>
            </a:r>
            <a:r>
              <a:rPr lang="en-US" dirty="0" smtClean="0"/>
              <a:t>6 – Trial Design Theory and Trial </a:t>
            </a:r>
            <a:r>
              <a:rPr lang="en-US" smtClean="0"/>
              <a:t>Design Domains</a:t>
            </a:r>
            <a:r>
              <a:rPr lang="en-US" dirty="0" smtClean="0"/>
              <a:t/>
            </a:r>
            <a:br>
              <a:rPr lang="en-US" dirty="0" smtClean="0"/>
            </a:br>
            <a:endParaRPr lang="en-US" dirty="0" smtClean="0"/>
          </a:p>
        </p:txBody>
      </p:sp>
      <p:sp>
        <p:nvSpPr>
          <p:cNvPr id="285" name="Google Shape;285;p5"/>
          <p:cNvSpPr txBox="1"/>
          <p:nvPr/>
        </p:nvSpPr>
        <p:spPr>
          <a:xfrm>
            <a:off x="7144500" y="5801550"/>
            <a:ext cx="4852500" cy="57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10557232</TotalTime>
  <Words>18732</Words>
  <Application>Microsoft Office PowerPoint</Application>
  <PresentationFormat>Custom</PresentationFormat>
  <Paragraphs>1009</Paragraphs>
  <Slides>175</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175</vt:i4>
      </vt:variant>
    </vt:vector>
  </HeadingPairs>
  <TitlesOfParts>
    <vt:vector size="185" baseType="lpstr">
      <vt:lpstr>Arial</vt:lpstr>
      <vt:lpstr>Century Gothic</vt:lpstr>
      <vt:lpstr>Roboto Slab</vt:lpstr>
      <vt:lpstr>Wingdings 2</vt:lpstr>
      <vt:lpstr>Verdana</vt:lpstr>
      <vt:lpstr>Calibri</vt:lpstr>
      <vt:lpstr>Wingdings</vt:lpstr>
      <vt:lpstr>Roboto Light</vt:lpstr>
      <vt:lpstr>Roboto</vt:lpstr>
      <vt:lpstr>Verve</vt:lpstr>
      <vt:lpstr>SDTM Training</vt:lpstr>
      <vt:lpstr>Course Content</vt:lpstr>
      <vt:lpstr>Course Content (Contd.)</vt:lpstr>
      <vt:lpstr>Section 1. Overview Of Clinical Trial Process</vt:lpstr>
      <vt:lpstr>Topics</vt:lpstr>
      <vt:lpstr>Introduction to Clinical Trials</vt:lpstr>
      <vt:lpstr>Stages of Clinical Trials</vt:lpstr>
      <vt:lpstr>Phases of Clinical Trials</vt:lpstr>
      <vt:lpstr>Participants journey in Clinical Trial</vt:lpstr>
      <vt:lpstr>Important Concepts in Clinical Trials</vt:lpstr>
      <vt:lpstr>Parallel and Crossover Studies</vt:lpstr>
      <vt:lpstr>Regulatory and Standards Organizations</vt:lpstr>
      <vt:lpstr>Regulatory and Standards Organizations</vt:lpstr>
      <vt:lpstr>Other Important terminologies contd...</vt:lpstr>
      <vt:lpstr>Slide 15</vt:lpstr>
      <vt:lpstr>Protocol Sample</vt:lpstr>
      <vt:lpstr>SAP Sample</vt:lpstr>
      <vt:lpstr>Case Report Form</vt:lpstr>
      <vt:lpstr>Slide 19</vt:lpstr>
      <vt:lpstr>Slide 20</vt:lpstr>
      <vt:lpstr>Slide 21</vt:lpstr>
      <vt:lpstr>References</vt:lpstr>
      <vt:lpstr>Section 2 - Documents to be submitted to the FDA for Approval - Reason for SDTM/ADAM/TFL</vt:lpstr>
      <vt:lpstr>Topics</vt:lpstr>
      <vt:lpstr>Slide 25</vt:lpstr>
      <vt:lpstr>Standards for Submission to FDA – Exchange Standards 1</vt:lpstr>
      <vt:lpstr>Standards for Submission to FDA–Exchange Standards 2</vt:lpstr>
      <vt:lpstr>Standards for Submission to FDA–Exchange Standards 3</vt:lpstr>
      <vt:lpstr>Standards for Submission to FDA–Terminology Standards 1</vt:lpstr>
      <vt:lpstr>Standards for Submission to FDA–Terminology Standards 2</vt:lpstr>
      <vt:lpstr>Folder Structure for Study Datasets</vt:lpstr>
      <vt:lpstr>Study Structure and File Folder Dataset Description</vt:lpstr>
      <vt:lpstr>What is SDTM, ADaM and TLF(Tables, Listings, Figures)?</vt:lpstr>
      <vt:lpstr>Sample SDTM Table – AE Domain</vt:lpstr>
      <vt:lpstr>Sample ADAM Table - ADSL</vt:lpstr>
      <vt:lpstr>Mock Annotated Table and Listing</vt:lpstr>
      <vt:lpstr>Sample Output Table and Listing</vt:lpstr>
      <vt:lpstr>Figures Sample 1 - Oncology</vt:lpstr>
      <vt:lpstr>Figures Sample 2 - Oncology</vt:lpstr>
      <vt:lpstr>Reasons For SDTM???</vt:lpstr>
      <vt:lpstr>Section 3 – Fundamentals Of SDTM</vt:lpstr>
      <vt:lpstr>Topics</vt:lpstr>
      <vt:lpstr>Fundamentals of SDTM</vt:lpstr>
      <vt:lpstr>Slide 44</vt:lpstr>
      <vt:lpstr>Observations and Variables</vt:lpstr>
      <vt:lpstr>Types of Domain Datasets – General Observation Classes</vt:lpstr>
      <vt:lpstr>Types of Domain Datasets – Not General observation Class</vt:lpstr>
      <vt:lpstr>Method To Read a Domain Specification</vt:lpstr>
      <vt:lpstr>Core, Codelist and Controlled Terminology Details</vt:lpstr>
      <vt:lpstr>Version Of SDTM and SDTMIG</vt:lpstr>
      <vt:lpstr>SDTM Standard Domain Model and Domains</vt:lpstr>
      <vt:lpstr>Slide 52</vt:lpstr>
      <vt:lpstr>Dataset Metadata</vt:lpstr>
      <vt:lpstr>Metadata for Regulatory Submissions</vt:lpstr>
      <vt:lpstr>Dataset Level Metadata Sample</vt:lpstr>
      <vt:lpstr>Variable Level Metadata</vt:lpstr>
      <vt:lpstr>Value Level Metadata Need</vt:lpstr>
      <vt:lpstr>Valuelevel Metadata</vt:lpstr>
      <vt:lpstr>Codelist Metadata</vt:lpstr>
      <vt:lpstr>Where Clause, Computational Metadata</vt:lpstr>
      <vt:lpstr>Comments Metadata and External Links</vt:lpstr>
      <vt:lpstr>Advantages of Leveraging Metadata to Create Domains</vt:lpstr>
      <vt:lpstr>Leveraging Metadata to Create Domains – Contd….</vt:lpstr>
      <vt:lpstr>Leveraging Metadata to Create Domains – Contd….</vt:lpstr>
      <vt:lpstr>Section 4 – Sources For And Nature Of Clinical Raw Data with Example</vt:lpstr>
      <vt:lpstr>Electronic Data Capture (EDC)</vt:lpstr>
      <vt:lpstr>Electronic Data Capture</vt:lpstr>
      <vt:lpstr>Electronic Data Capture – Contd….</vt:lpstr>
      <vt:lpstr>Laboratory Data</vt:lpstr>
      <vt:lpstr>Laboratory Data Contd….</vt:lpstr>
      <vt:lpstr>Laboratory Data Contd….</vt:lpstr>
      <vt:lpstr>ETMF</vt:lpstr>
      <vt:lpstr>ETMF</vt:lpstr>
      <vt:lpstr>ETMF</vt:lpstr>
      <vt:lpstr> Documents present in ETMF before Trial as per ICH E6</vt:lpstr>
      <vt:lpstr>Documents present in ETMF before Trial as per ICH E6</vt:lpstr>
      <vt:lpstr>Documents present in ETMF before Trial as per ICH E6</vt:lpstr>
      <vt:lpstr>Documents present in ETMF before Trial as per ICH E6</vt:lpstr>
      <vt:lpstr>Documents present in ETMF during Trial as per ICH E6</vt:lpstr>
      <vt:lpstr>Documents present in ETMF during Trial as per ICH E6</vt:lpstr>
      <vt:lpstr>Documents present in ETMF during Trial as per ICH E6</vt:lpstr>
      <vt:lpstr>Documents present in ETMF during Trial as per ICH E6</vt:lpstr>
      <vt:lpstr>Documents present in ETMF after Trial as per ICH E6</vt:lpstr>
      <vt:lpstr>Clinical Trial Management System (CTMS)</vt:lpstr>
      <vt:lpstr>Clinical Trial Management System (CTMS)</vt:lpstr>
      <vt:lpstr>Clinical Trial Management System (CTMS)</vt:lpstr>
      <vt:lpstr>Clinical Trial Management System (CTMS)</vt:lpstr>
      <vt:lpstr>Clinical Trial Management System (CTMS)</vt:lpstr>
      <vt:lpstr>Meddra and WhoDrug Dictionaries for Coding</vt:lpstr>
      <vt:lpstr>Meddra and Whodrug Dictionaries for Coding</vt:lpstr>
      <vt:lpstr>Meddra and Whodrug Dictionaries for Coding</vt:lpstr>
      <vt:lpstr>Meddra and Whodrug Dictionaries for Coding</vt:lpstr>
      <vt:lpstr>Meddra and Whodrug Dictionaries for Coding</vt:lpstr>
      <vt:lpstr>Meddra and Whodrug Dictionaries for Coding</vt:lpstr>
      <vt:lpstr>Example of Clinical Raw data - Partial</vt:lpstr>
      <vt:lpstr>Section 5 – Important Concepts: Data formatting v/s(non) imputation in SDTM, order of creation of domains, importance of traceability etc. </vt:lpstr>
      <vt:lpstr>Data Formatting v/s Non-Imputation in SDTM</vt:lpstr>
      <vt:lpstr>Importance of Traceability in SDTM</vt:lpstr>
      <vt:lpstr>Section 6 – Trial Design Theory and Trial Design Domains </vt:lpstr>
      <vt:lpstr>Topics</vt:lpstr>
      <vt:lpstr>Trial Design Domain - Concepts Definition</vt:lpstr>
      <vt:lpstr>Slide 102</vt:lpstr>
      <vt:lpstr>Example Trials</vt:lpstr>
      <vt:lpstr>Trial Design Datasets – Experimental Design</vt:lpstr>
      <vt:lpstr>Slide 105</vt:lpstr>
      <vt:lpstr>Slide 106</vt:lpstr>
      <vt:lpstr>Trial Design Datasets – Scheduling Of Assessments</vt:lpstr>
      <vt:lpstr>Slide 108</vt:lpstr>
      <vt:lpstr>Slide 109</vt:lpstr>
      <vt:lpstr>Trial Design Datasets –  Trial Summary and Eligibility </vt:lpstr>
      <vt:lpstr>Slide 111</vt:lpstr>
      <vt:lpstr>Section 7 – Domains Based On The General Observation Classes </vt:lpstr>
      <vt:lpstr>General Observation Class (Interventions)</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Section 7. Models For Special Purpose Domains</vt:lpstr>
      <vt:lpstr>Slide 149</vt:lpstr>
      <vt:lpstr>Slide 150</vt:lpstr>
      <vt:lpstr>Slide 151</vt:lpstr>
      <vt:lpstr>Slide 152</vt:lpstr>
      <vt:lpstr>Slide 153</vt:lpstr>
      <vt:lpstr>Slide 154</vt:lpstr>
      <vt:lpstr>Section 8. Representing Relationships including use of RELREC and SUPP domains</vt:lpstr>
      <vt:lpstr>Slide 156</vt:lpstr>
      <vt:lpstr>Section 9. Creation Of A New Custom Domain</vt:lpstr>
      <vt:lpstr>Slide 158</vt:lpstr>
      <vt:lpstr>Slide 159</vt:lpstr>
      <vt:lpstr>Slide 160</vt:lpstr>
      <vt:lpstr>Slide 161</vt:lpstr>
      <vt:lpstr>Slide 162</vt:lpstr>
      <vt:lpstr>Section 10. Order of variables, Core Designations, Convention for missing values, Multiple Values for a Variable</vt:lpstr>
      <vt:lpstr>Slide 164</vt:lpstr>
      <vt:lpstr>Section 11. Handling Free Text From A CRF</vt:lpstr>
      <vt:lpstr>Slide 166</vt:lpstr>
      <vt:lpstr>Slide 167</vt:lpstr>
      <vt:lpstr>Slide 168</vt:lpstr>
      <vt:lpstr>Slide 169</vt:lpstr>
      <vt:lpstr>Slide 170</vt:lpstr>
      <vt:lpstr>Slide 171</vt:lpstr>
      <vt:lpstr>Slide 172</vt:lpstr>
      <vt:lpstr>Further Read</vt:lpstr>
      <vt:lpstr>References</vt:lpstr>
      <vt:lpstr>Assignment: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 1 - Basics of Clinical Trials</dc:title>
  <dc:creator>Microsoft Office User;Amit M Patil</dc:creator>
  <cp:lastModifiedBy>ASHUTOSH</cp:lastModifiedBy>
  <cp:revision>1442</cp:revision>
  <dcterms:created xsi:type="dcterms:W3CDTF">2016-10-11T18:42:25Z</dcterms:created>
  <dcterms:modified xsi:type="dcterms:W3CDTF">2022-10-21T07:14:54Z</dcterms:modified>
</cp:coreProperties>
</file>